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7" r:id="rId4"/>
    <p:sldMasterId id="214748365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mailto:disabilities.awareness@scouting.org" TargetMode="External"/><Relationship Id="rId3" Type="http://schemas.openxmlformats.org/officeDocument/2006/relationships/hyperlink" Target="http://scouting.org/filestore/pdf/512-730.pdf"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8" name="Shape 68"/>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69" name="Shape 69"/>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chemeClr val="dk1"/>
                </a:solidFill>
                <a:latin typeface="Calibri"/>
                <a:ea typeface="Calibri"/>
                <a:cs typeface="Calibri"/>
                <a:sym typeface="Calibri"/>
              </a:rPr>
              <a:t>‹#›</a:t>
            </a:fld>
            <a:endParaRPr sz="1200">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8" name="Shape 128"/>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2"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Have alternate activities available for times when the Scout is struggling.  All Scouts should be treated the same when managing behaviors.  Some adaptations may need to be made on an individual basis with what works for the Scout which is planned out in advance.  Offer choices of activities that are calming.  </a:t>
            </a:r>
            <a:endParaRPr/>
          </a:p>
          <a:p>
            <a:pPr indent="0" lvl="2"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There should be a place set aside where Scouts can go to in order to “chill out” and then be able to re-join the group when appropriate.</a:t>
            </a:r>
            <a:endParaRPr/>
          </a:p>
          <a:p>
            <a:pPr indent="0" lvl="2"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2"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Can ask a  parent to help participate at the meeting/activity. If there are personal health issues, ask the family member/caregiver to help.</a:t>
            </a:r>
            <a:endParaRPr/>
          </a:p>
          <a:p>
            <a:pPr indent="0" lvl="2"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2"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Due to challenges some Scouts may have to attend for a shorter time. If the Scout’s behavior is escalating, give him/her a break before his they lose control. </a:t>
            </a:r>
            <a:endParaRPr/>
          </a:p>
          <a:p>
            <a:pPr indent="0" lvl="2"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2"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There may be some activities where accommodations cannot be made to ensure safety for the Scout. In these cases, the Scout may not be able to participate in the activity.</a:t>
            </a:r>
            <a:endParaRPr/>
          </a:p>
          <a:p>
            <a:pPr indent="0" lvl="2" marL="914400" marR="0" rtl="0" algn="l">
              <a:spcBef>
                <a:spcPts val="0"/>
              </a:spcBef>
              <a:spcAft>
                <a:spcPts val="0"/>
              </a:spcAft>
              <a:buNone/>
            </a:pPr>
            <a:r>
              <a:t/>
            </a:r>
            <a:endParaRPr b="0" i="0" sz="16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29" name="Shape 129"/>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Shape 134"/>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5" name="Shape 135"/>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00"/>
              <a:buFont typeface="Arial"/>
              <a:buNone/>
            </a:pPr>
            <a:r>
              <a:rPr b="1" i="0" lang="en-US" sz="1200" u="none" cap="none" strike="noStrike">
                <a:solidFill>
                  <a:schemeClr val="dk1"/>
                </a:solidFill>
                <a:latin typeface="Calibri"/>
                <a:ea typeface="Calibri"/>
                <a:cs typeface="Calibri"/>
                <a:sym typeface="Calibri"/>
              </a:rPr>
              <a:t>Understanding the terms</a:t>
            </a:r>
            <a:r>
              <a:rPr b="0" i="0" lang="en-US" sz="1200" u="none" cap="none" strike="noStrike">
                <a:solidFill>
                  <a:schemeClr val="dk1"/>
                </a:solidFill>
                <a:latin typeface="Calibri"/>
                <a:ea typeface="Calibri"/>
                <a:cs typeface="Calibri"/>
                <a:sym typeface="Calibri"/>
              </a:rPr>
              <a:t>: Explain the difference between an accommodation and a modification.  		</a:t>
            </a:r>
            <a:endParaRPr/>
          </a:p>
          <a:p>
            <a:pPr indent="0" lvl="0" marL="0" marR="0" rtl="0" algn="l">
              <a:spcBef>
                <a:spcPts val="0"/>
              </a:spcBef>
              <a:spcAft>
                <a:spcPts val="0"/>
              </a:spcAft>
              <a:buClr>
                <a:schemeClr val="dk1"/>
              </a:buClr>
              <a:buSzPts val="300"/>
              <a:buFont typeface="Arial"/>
              <a:buNone/>
            </a:pPr>
            <a:r>
              <a:rPr b="0" i="1" lang="en-US" sz="1200" u="none" cap="none" strike="noStrike">
                <a:solidFill>
                  <a:schemeClr val="dk1"/>
                </a:solidFill>
                <a:latin typeface="Calibri"/>
                <a:ea typeface="Calibri"/>
                <a:cs typeface="Calibri"/>
                <a:sym typeface="Calibri"/>
              </a:rPr>
              <a:t>             </a:t>
            </a:r>
            <a:r>
              <a:rPr b="0" i="1" lang="en-US" sz="1200" u="sng" cap="none" strike="noStrike">
                <a:solidFill>
                  <a:schemeClr val="dk1"/>
                </a:solidFill>
                <a:latin typeface="Calibri"/>
                <a:ea typeface="Calibri"/>
                <a:cs typeface="Calibri"/>
                <a:sym typeface="Calibri"/>
              </a:rPr>
              <a:t> Accommodations</a:t>
            </a:r>
            <a:r>
              <a:rPr b="0" i="0" lang="en-US" sz="1200" u="none" cap="none" strike="noStrike">
                <a:solidFill>
                  <a:schemeClr val="dk1"/>
                </a:solidFill>
                <a:latin typeface="Calibri"/>
                <a:ea typeface="Calibri"/>
                <a:cs typeface="Calibri"/>
                <a:sym typeface="Calibri"/>
              </a:rPr>
              <a:t> provide additional supports in order to help the Scout achieve their goal. </a:t>
            </a:r>
            <a:endParaRPr/>
          </a:p>
          <a:p>
            <a:pPr indent="0" lvl="0" marL="0" marR="0" rtl="0" algn="l">
              <a:spcBef>
                <a:spcPts val="0"/>
              </a:spcBef>
              <a:spcAft>
                <a:spcPts val="0"/>
              </a:spcAft>
              <a:buClr>
                <a:schemeClr val="dk1"/>
              </a:buClr>
              <a:buSzPts val="300"/>
              <a:buFont typeface="Calibri"/>
              <a:buNone/>
            </a:pPr>
            <a:r>
              <a:rPr b="1" i="1" lang="en-US" sz="1200" u="none" cap="none" strike="noStrike">
                <a:solidFill>
                  <a:schemeClr val="dk1"/>
                </a:solidFill>
                <a:latin typeface="Calibri"/>
                <a:ea typeface="Calibri"/>
                <a:cs typeface="Calibri"/>
                <a:sym typeface="Calibri"/>
              </a:rPr>
              <a:t>	</a:t>
            </a:r>
            <a:r>
              <a:rPr b="0" i="1" lang="en-US" sz="1200" u="sng" cap="none" strike="noStrike">
                <a:solidFill>
                  <a:schemeClr val="dk1"/>
                </a:solidFill>
                <a:latin typeface="Calibri"/>
                <a:ea typeface="Calibri"/>
                <a:cs typeface="Calibri"/>
                <a:sym typeface="Calibri"/>
              </a:rPr>
              <a:t>Modification</a:t>
            </a:r>
            <a:r>
              <a:rPr b="0" i="0" lang="en-US" sz="1200" u="sng" cap="none" strike="noStrike">
                <a:solidFill>
                  <a:schemeClr val="dk1"/>
                </a:solidFill>
                <a:latin typeface="Calibri"/>
                <a:ea typeface="Calibri"/>
                <a:cs typeface="Calibri"/>
                <a:sym typeface="Calibri"/>
              </a:rPr>
              <a:t> </a:t>
            </a:r>
            <a:r>
              <a:rPr b="0" i="0" lang="en-US" sz="1200" u="none" cap="none" strike="noStrike">
                <a:solidFill>
                  <a:schemeClr val="dk1"/>
                </a:solidFill>
                <a:latin typeface="Calibri"/>
                <a:ea typeface="Calibri"/>
                <a:cs typeface="Calibri"/>
                <a:sym typeface="Calibri"/>
              </a:rPr>
              <a:t>changes the requirement, for example; reduces the requirement or substitutes it for something else. </a:t>
            </a:r>
            <a:endParaRPr/>
          </a:p>
          <a:p>
            <a:pPr indent="0" lvl="0" marL="0" marR="0" rtl="0" algn="l">
              <a:spcBef>
                <a:spcPts val="0"/>
              </a:spcBef>
              <a:spcAft>
                <a:spcPts val="0"/>
              </a:spcAft>
              <a:buClr>
                <a:schemeClr val="dk1"/>
              </a:buClr>
              <a:buSzPts val="300"/>
              <a:buFont typeface="Calibri"/>
              <a:buNone/>
            </a:pPr>
            <a:r>
              <a:rPr b="0" i="0" lang="en-US" sz="1200" u="none" cap="none" strike="noStrike">
                <a:solidFill>
                  <a:schemeClr val="dk1"/>
                </a:solidFill>
                <a:latin typeface="Calibri"/>
                <a:ea typeface="Calibri"/>
                <a:cs typeface="Calibri"/>
                <a:sym typeface="Calibri"/>
              </a:rPr>
              <a:t>	 </a:t>
            </a:r>
            <a:r>
              <a:rPr b="0" i="1" lang="en-US" sz="1200" u="sng" cap="none" strike="noStrike">
                <a:solidFill>
                  <a:schemeClr val="dk1"/>
                </a:solidFill>
                <a:latin typeface="Calibri"/>
                <a:ea typeface="Calibri"/>
                <a:cs typeface="Calibri"/>
                <a:sym typeface="Calibri"/>
              </a:rPr>
              <a:t>IMPORTANT NOTE:</a:t>
            </a:r>
            <a:r>
              <a:rPr b="0" i="0" lang="en-US" sz="1200" u="none" cap="none" strike="noStrike">
                <a:solidFill>
                  <a:schemeClr val="dk1"/>
                </a:solidFill>
                <a:latin typeface="Calibri"/>
                <a:ea typeface="Calibri"/>
                <a:cs typeface="Calibri"/>
                <a:sym typeface="Calibri"/>
              </a:rPr>
              <a:t> Modifications CANNOT occur for Merit Badges, you MUST apply for an alternate merit badge if any part of the requirement cannot be met.</a:t>
            </a:r>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Guiding principles: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Prior to explaining the areas of Accommodations, provide some guiding principles to consider before determining the best accommodation or modification to use: </a:t>
            </a:r>
            <a:endParaRPr/>
          </a:p>
          <a:p>
            <a:pPr indent="-171450" lvl="0" marL="1714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Include Scouts in the decision-making process</a:t>
            </a:r>
            <a:endParaRPr/>
          </a:p>
          <a:p>
            <a:pPr indent="-171450" lvl="0" marL="1714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One accommodation may require another and not all Scouts with disabilities require accommodations.</a:t>
            </a:r>
            <a:endParaRPr/>
          </a:p>
          <a:p>
            <a:pPr indent="-171450" lvl="0" marL="1714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Remember that an accommodation may not necessarily eliminate frustration for the Scout.</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1. Use a </a:t>
            </a:r>
            <a:r>
              <a:rPr b="1" i="0" lang="en-US" sz="1200" u="none" cap="none" strike="noStrike">
                <a:solidFill>
                  <a:schemeClr val="dk1"/>
                </a:solidFill>
                <a:latin typeface="Calibri"/>
                <a:ea typeface="Calibri"/>
                <a:cs typeface="Calibri"/>
                <a:sym typeface="Calibri"/>
              </a:rPr>
              <a:t>Timing</a:t>
            </a:r>
            <a:r>
              <a:rPr b="0" i="0" lang="en-US" sz="1200" u="none" cap="none" strike="noStrike">
                <a:solidFill>
                  <a:schemeClr val="dk1"/>
                </a:solidFill>
                <a:latin typeface="Calibri"/>
                <a:ea typeface="Calibri"/>
                <a:cs typeface="Calibri"/>
                <a:sym typeface="Calibri"/>
              </a:rPr>
              <a:t> accommodation WHEN:</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The Scout requires; extra time to read text, to write responses, to use equipment (IPAD, Communication devices) or the Scout may require assistance to stay on task</a:t>
            </a:r>
            <a:endParaRPr/>
          </a:p>
          <a:p>
            <a:pPr indent="0" lvl="0" marL="0" marR="0" rtl="0" algn="l">
              <a:spcBef>
                <a:spcPts val="0"/>
              </a:spcBef>
              <a:spcAft>
                <a:spcPts val="0"/>
              </a:spcAft>
              <a:buNone/>
            </a:pPr>
            <a:r>
              <a:rPr b="0" i="0" lang="en-US" sz="1200" u="sng" cap="none" strike="noStrike">
                <a:solidFill>
                  <a:schemeClr val="dk1"/>
                </a:solidFill>
                <a:latin typeface="Calibri"/>
                <a:ea typeface="Calibri"/>
                <a:cs typeface="Calibri"/>
                <a:sym typeface="Calibri"/>
              </a:rPr>
              <a:t>Accommodations:</a:t>
            </a:r>
            <a:r>
              <a:rPr b="0" i="0" lang="en-US" sz="1200" u="none" cap="none" strike="noStrike">
                <a:solidFill>
                  <a:schemeClr val="dk1"/>
                </a:solidFill>
                <a:latin typeface="Calibri"/>
                <a:ea typeface="Calibri"/>
                <a:cs typeface="Calibri"/>
                <a:sym typeface="Calibri"/>
              </a:rPr>
              <a:t>  More or unlimited time to complete a task, change time subject is presented, allow the Scout to complete task in small time blocks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2. Use </a:t>
            </a:r>
            <a:r>
              <a:rPr b="1" i="0" lang="en-US" sz="1200" u="none" cap="none" strike="noStrike">
                <a:solidFill>
                  <a:schemeClr val="dk1"/>
                </a:solidFill>
                <a:latin typeface="Calibri"/>
                <a:ea typeface="Calibri"/>
                <a:cs typeface="Calibri"/>
                <a:sym typeface="Calibri"/>
              </a:rPr>
              <a:t>Scheduling </a:t>
            </a:r>
            <a:r>
              <a:rPr b="0" i="0" lang="en-US" sz="1200" u="none" cap="none" strike="noStrike">
                <a:solidFill>
                  <a:schemeClr val="dk1"/>
                </a:solidFill>
                <a:latin typeface="Calibri"/>
                <a:ea typeface="Calibri"/>
                <a:cs typeface="Calibri"/>
                <a:sym typeface="Calibri"/>
              </a:rPr>
              <a:t>accommodation WHEN:</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Coordination with the effects of medication needs to be considered or for Scouts who have a low frustration tolerance</a:t>
            </a:r>
            <a:endParaRPr/>
          </a:p>
          <a:p>
            <a:pPr indent="0" lvl="0" marL="0" marR="0" rtl="0" algn="l">
              <a:spcBef>
                <a:spcPts val="0"/>
              </a:spcBef>
              <a:spcAft>
                <a:spcPts val="0"/>
              </a:spcAft>
              <a:buNone/>
            </a:pPr>
            <a:r>
              <a:rPr b="0" i="0" lang="en-US" sz="1200" u="sng" cap="none" strike="noStrike">
                <a:solidFill>
                  <a:schemeClr val="dk1"/>
                </a:solidFill>
                <a:latin typeface="Calibri"/>
                <a:ea typeface="Calibri"/>
                <a:cs typeface="Calibri"/>
                <a:sym typeface="Calibri"/>
              </a:rPr>
              <a:t>Accommodations:</a:t>
            </a:r>
            <a:r>
              <a:rPr b="0" i="0" lang="en-US" sz="1200" u="none" cap="none" strike="noStrike">
                <a:solidFill>
                  <a:schemeClr val="dk1"/>
                </a:solidFill>
                <a:latin typeface="Calibri"/>
                <a:ea typeface="Calibri"/>
                <a:cs typeface="Calibri"/>
                <a:sym typeface="Calibri"/>
              </a:rPr>
              <a:t>  Schedule task when medication is most effective, utilize active participation during times when the Scouts is most likely to move around, provide frequent breaks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3. Use </a:t>
            </a:r>
            <a:r>
              <a:rPr b="1" i="0" lang="en-US" sz="1200" u="none" cap="none" strike="noStrike">
                <a:solidFill>
                  <a:schemeClr val="dk1"/>
                </a:solidFill>
                <a:latin typeface="Calibri"/>
                <a:ea typeface="Calibri"/>
                <a:cs typeface="Calibri"/>
                <a:sym typeface="Calibri"/>
              </a:rPr>
              <a:t>Setting </a:t>
            </a:r>
            <a:r>
              <a:rPr b="0" i="0" lang="en-US" sz="1200" u="none" cap="none" strike="noStrike">
                <a:solidFill>
                  <a:schemeClr val="dk1"/>
                </a:solidFill>
                <a:latin typeface="Calibri"/>
                <a:ea typeface="Calibri"/>
                <a:cs typeface="Calibri"/>
                <a:sym typeface="Calibri"/>
              </a:rPr>
              <a:t>accommodation WHEN:</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A Scout has difficulty focusing attention in a group setting, other Scouts may be distracted by the accommodation.</a:t>
            </a:r>
            <a:endParaRPr/>
          </a:p>
          <a:p>
            <a:pPr indent="0" lvl="0" marL="0" marR="0" rtl="0" algn="l">
              <a:spcBef>
                <a:spcPts val="0"/>
              </a:spcBef>
              <a:spcAft>
                <a:spcPts val="0"/>
              </a:spcAft>
              <a:buNone/>
            </a:pPr>
            <a:r>
              <a:rPr b="0" i="0" lang="en-US" sz="1200" u="sng" cap="none" strike="noStrike">
                <a:solidFill>
                  <a:schemeClr val="dk1"/>
                </a:solidFill>
                <a:latin typeface="Calibri"/>
                <a:ea typeface="Calibri"/>
                <a:cs typeface="Calibri"/>
                <a:sym typeface="Calibri"/>
              </a:rPr>
              <a:t>Accommodations:</a:t>
            </a:r>
            <a:r>
              <a:rPr b="0" i="0" lang="en-US" sz="1200" u="none" cap="none" strike="noStrike">
                <a:solidFill>
                  <a:schemeClr val="dk1"/>
                </a:solidFill>
                <a:latin typeface="Calibri"/>
                <a:ea typeface="Calibri"/>
                <a:cs typeface="Calibri"/>
                <a:sym typeface="Calibri"/>
              </a:rPr>
              <a:t>  Personal assistance including supervision and cues, preferential seating, lighting and other environmental factors, different location</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4. Use </a:t>
            </a:r>
            <a:r>
              <a:rPr b="1" i="0" lang="en-US" sz="1200" u="none" cap="none" strike="noStrike">
                <a:solidFill>
                  <a:schemeClr val="dk1"/>
                </a:solidFill>
                <a:latin typeface="Calibri"/>
                <a:ea typeface="Calibri"/>
                <a:cs typeface="Calibri"/>
                <a:sym typeface="Calibri"/>
              </a:rPr>
              <a:t>Presentation</a:t>
            </a:r>
            <a:r>
              <a:rPr b="0" i="0" lang="en-US" sz="1200" u="none" cap="none" strike="noStrike">
                <a:solidFill>
                  <a:schemeClr val="dk1"/>
                </a:solidFill>
                <a:latin typeface="Calibri"/>
                <a:ea typeface="Calibri"/>
                <a:cs typeface="Calibri"/>
                <a:sym typeface="Calibri"/>
              </a:rPr>
              <a:t> accommodation WHEN:</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A Scout has specific sensory needs, has difficulty reading or understanding the assignment or directions</a:t>
            </a:r>
            <a:endParaRPr/>
          </a:p>
          <a:p>
            <a:pPr indent="0" lvl="0" marL="0" marR="0" rtl="0" algn="l">
              <a:spcBef>
                <a:spcPts val="0"/>
              </a:spcBef>
              <a:spcAft>
                <a:spcPts val="0"/>
              </a:spcAft>
              <a:buNone/>
            </a:pPr>
            <a:r>
              <a:rPr b="0" i="0" lang="en-US" sz="1200" u="sng" cap="none" strike="noStrike">
                <a:solidFill>
                  <a:schemeClr val="dk1"/>
                </a:solidFill>
                <a:latin typeface="Calibri"/>
                <a:ea typeface="Calibri"/>
                <a:cs typeface="Calibri"/>
                <a:sym typeface="Calibri"/>
              </a:rPr>
              <a:t>Accommodations:</a:t>
            </a:r>
            <a:r>
              <a:rPr b="0" i="0" lang="en-US" sz="1200" u="none" cap="none" strike="noStrike">
                <a:solidFill>
                  <a:schemeClr val="dk1"/>
                </a:solidFill>
                <a:latin typeface="Calibri"/>
                <a:ea typeface="Calibri"/>
                <a:cs typeface="Calibri"/>
                <a:sym typeface="Calibri"/>
              </a:rPr>
              <a:t>  Change the group size, determine the rate of introduction of new skills, lecture or demonstration? Teach prerequisite skills, provide visual/auditory cues, use BookShare/Braille, etc., adapt your existing materials, provide additional materials, and use games or simulations or role playing or activity-based lessons.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5. Use </a:t>
            </a:r>
            <a:r>
              <a:rPr b="1" i="0" lang="en-US" sz="1200" u="none" cap="none" strike="noStrike">
                <a:solidFill>
                  <a:schemeClr val="dk1"/>
                </a:solidFill>
                <a:latin typeface="Calibri"/>
                <a:ea typeface="Calibri"/>
                <a:cs typeface="Calibri"/>
                <a:sym typeface="Calibri"/>
              </a:rPr>
              <a:t>Response</a:t>
            </a:r>
            <a:r>
              <a:rPr b="0" i="0" lang="en-US" sz="1200" u="none" cap="none" strike="noStrike">
                <a:solidFill>
                  <a:schemeClr val="dk1"/>
                </a:solidFill>
                <a:latin typeface="Calibri"/>
                <a:ea typeface="Calibri"/>
                <a:cs typeface="Calibri"/>
                <a:sym typeface="Calibri"/>
              </a:rPr>
              <a:t> accommodation WHEN:</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If there is a physical and/or sensory disability that limit’s the Scout’s ability to respond.  Memory, sequencing, directionality, alignment, organization, and other problems that may interfere with successful performance.</a:t>
            </a:r>
            <a:endParaRPr/>
          </a:p>
          <a:p>
            <a:pPr indent="0" lvl="0" marL="0" marR="0" rtl="0" algn="l">
              <a:spcBef>
                <a:spcPts val="0"/>
              </a:spcBef>
              <a:spcAft>
                <a:spcPts val="0"/>
              </a:spcAft>
              <a:buNone/>
            </a:pPr>
            <a:r>
              <a:rPr b="0" i="0" lang="en-US" sz="1200" u="sng" cap="none" strike="noStrike">
                <a:solidFill>
                  <a:schemeClr val="dk1"/>
                </a:solidFill>
                <a:latin typeface="Calibri"/>
                <a:ea typeface="Calibri"/>
                <a:cs typeface="Calibri"/>
                <a:sym typeface="Calibri"/>
              </a:rPr>
              <a:t>Accommodations:</a:t>
            </a:r>
            <a:r>
              <a:rPr b="0" i="0" lang="en-US" sz="1200" u="none" cap="none" strike="noStrike">
                <a:solidFill>
                  <a:schemeClr val="dk1"/>
                </a:solidFill>
                <a:latin typeface="Calibri"/>
                <a:ea typeface="Calibri"/>
                <a:cs typeface="Calibri"/>
                <a:sym typeface="Calibri"/>
              </a:rPr>
              <a:t>  Allow the Scout to record answers, orally respond, use assistive devices (computer, communication device, etc.), use electronic devices, projects instead of written papers, shorten assignments, reminder prompts, scribe answers, use adapted materials such as colored ropes or lighter weight equipment, allow the Scout to point to answers or give multiple choices instead of open-ended.</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 </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 </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36" name="Shape 136"/>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Shape 141"/>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2" name="Shape 142"/>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Leader Note:</a:t>
            </a:r>
            <a:r>
              <a:rPr b="0" i="0" lang="en-US" sz="1200" u="none" cap="none" strike="noStrike">
                <a:solidFill>
                  <a:schemeClr val="dk1"/>
                </a:solidFill>
                <a:latin typeface="Calibri"/>
                <a:ea typeface="Calibri"/>
                <a:cs typeface="Calibri"/>
                <a:sym typeface="Calibri"/>
              </a:rPr>
              <a:t> Refer to the Accessible Facilities Checklist - for Scouts/Scouters with Special Needs handout.  Use this handout as a discussion starting point.</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Physical barriers:</a:t>
            </a:r>
            <a:endParaRPr/>
          </a:p>
          <a:p>
            <a:pPr indent="-171450" lvl="0" marL="1714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Is there access to the building or facility that does not require the use of stairs? (ie. ramp, lift or elevator)</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171450" lvl="0" marL="1714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Routes, pathways and doorways should be wide enough for access.  Check for smooth terrain.  Check with your state department of Natural resources to get a listing of trails/parks in your state that provide information on terrain, distance, and  trail accessibility.</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171450" lvl="0" marL="1714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Available medical personnel and facilities?</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43" name="Shape 143"/>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Shape 148"/>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9" name="Shape 149"/>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Ask the Scout to show you the answer to your question. For example, have picture cards for CPR and he/she puts them in the correct sequence</a:t>
            </a:r>
            <a:r>
              <a:rPr b="0" i="0" lang="en-US" sz="1200" u="none" cap="none" strike="noStrike">
                <a:solidFill>
                  <a:schemeClr val="dk1"/>
                </a:solidFill>
                <a:latin typeface="Calibri"/>
                <a:ea typeface="Calibri"/>
                <a:cs typeface="Calibri"/>
                <a:sym typeface="Calibri"/>
              </a:rPr>
              <a:t> or let him/her choose from 3 options for the correct answer, h</a:t>
            </a:r>
            <a:r>
              <a:rPr b="0" i="0" lang="en-US" sz="1200" u="none" cap="none" strike="noStrike">
                <a:solidFill>
                  <a:srgbClr val="000000"/>
                </a:solidFill>
                <a:latin typeface="Calibri"/>
                <a:ea typeface="Calibri"/>
                <a:cs typeface="Calibri"/>
                <a:sym typeface="Calibri"/>
              </a:rPr>
              <a:t>ave a Velcro board and he matches knots, knot names and purposes</a:t>
            </a:r>
            <a:r>
              <a:rPr b="0" i="0" lang="en-US" sz="1200" u="none" cap="none" strike="noStrike">
                <a:solidFill>
                  <a:schemeClr val="dk1"/>
                </a:solidFill>
                <a:latin typeface="Calibri"/>
                <a:ea typeface="Calibri"/>
                <a:cs typeface="Calibri"/>
                <a:sym typeface="Calibri"/>
              </a:rPr>
              <a:t>; h</a:t>
            </a:r>
            <a:r>
              <a:rPr b="0" i="0" lang="en-US" sz="1200" u="none" cap="none" strike="noStrike">
                <a:solidFill>
                  <a:srgbClr val="000000"/>
                </a:solidFill>
                <a:latin typeface="Calibri"/>
                <a:ea typeface="Calibri"/>
                <a:cs typeface="Calibri"/>
                <a:sym typeface="Calibri"/>
              </a:rPr>
              <a:t>ave the Scout act out what the Scout oath and law means.</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In a Board of Review</a:t>
            </a:r>
            <a:r>
              <a:rPr b="0" i="0" lang="en-US" sz="1200" u="none" cap="none" strike="noStrike">
                <a:solidFill>
                  <a:schemeClr val="dk1"/>
                </a:solidFill>
                <a:latin typeface="Calibri"/>
                <a:ea typeface="Calibri"/>
                <a:cs typeface="Calibri"/>
                <a:sym typeface="Calibri"/>
              </a:rPr>
              <a:t>, u</a:t>
            </a:r>
            <a:r>
              <a:rPr b="0" i="0" lang="en-US" sz="1200" u="none" cap="none" strike="noStrike">
                <a:solidFill>
                  <a:srgbClr val="000000"/>
                </a:solidFill>
                <a:latin typeface="Calibri"/>
                <a:ea typeface="Calibri"/>
                <a:cs typeface="Calibri"/>
                <a:sym typeface="Calibri"/>
              </a:rPr>
              <a:t>se photos from campouts and activities and have the Scout show you their favorite</a:t>
            </a:r>
            <a:r>
              <a:rPr b="0" i="0" lang="en-US" sz="1200" u="none" cap="none" strike="noStrike">
                <a:solidFill>
                  <a:schemeClr val="dk1"/>
                </a:solidFill>
                <a:latin typeface="Calibri"/>
                <a:ea typeface="Calibri"/>
                <a:cs typeface="Calibri"/>
                <a:sym typeface="Calibri"/>
              </a:rPr>
              <a:t>, using photos in place of words.</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Create a </a:t>
            </a:r>
            <a:r>
              <a:rPr b="0" i="0" lang="en-US" sz="1200" u="none" cap="none" strike="noStrike">
                <a:solidFill>
                  <a:schemeClr val="dk1"/>
                </a:solidFill>
                <a:latin typeface="Calibri"/>
                <a:ea typeface="Calibri"/>
                <a:cs typeface="Calibri"/>
                <a:sym typeface="Calibri"/>
              </a:rPr>
              <a:t>PowerPoint</a:t>
            </a:r>
            <a:r>
              <a:rPr b="0" i="0" lang="en-US" sz="1200" u="none" cap="none" strike="noStrike">
                <a:solidFill>
                  <a:srgbClr val="000000"/>
                </a:solidFill>
                <a:latin typeface="Calibri"/>
                <a:ea typeface="Calibri"/>
                <a:cs typeface="Calibri"/>
                <a:sym typeface="Calibri"/>
              </a:rPr>
              <a:t> for the Scout to “explain” the skill</a:t>
            </a:r>
            <a:r>
              <a:rPr b="0" i="0" lang="en-US" sz="1200" u="none" cap="none" strike="noStrike">
                <a:solidFill>
                  <a:schemeClr val="dk1"/>
                </a:solidFill>
                <a:latin typeface="Calibri"/>
                <a:ea typeface="Calibri"/>
                <a:cs typeface="Calibri"/>
                <a:sym typeface="Calibri"/>
              </a:rPr>
              <a:t>, m</a:t>
            </a:r>
            <a:r>
              <a:rPr b="0" i="0" lang="en-US" sz="1200" u="none" cap="none" strike="noStrike">
                <a:solidFill>
                  <a:srgbClr val="000000"/>
                </a:solidFill>
                <a:latin typeface="Calibri"/>
                <a:ea typeface="Calibri"/>
                <a:cs typeface="Calibri"/>
                <a:sym typeface="Calibri"/>
              </a:rPr>
              <a:t>ake cards and hang them on a clothesline with clothespins. </a:t>
            </a:r>
            <a:r>
              <a:rPr b="1" i="0" lang="en-US" sz="1200" u="none" cap="none" strike="noStrike">
                <a:solidFill>
                  <a:srgbClr val="000000"/>
                </a:solidFill>
                <a:latin typeface="Calibri"/>
                <a:ea typeface="Calibri"/>
                <a:cs typeface="Calibri"/>
                <a:sym typeface="Calibri"/>
              </a:rPr>
              <a:t>Leader: </a:t>
            </a:r>
            <a:r>
              <a:rPr b="0" i="0" lang="en-US" sz="1200" u="none" cap="none" strike="noStrike">
                <a:solidFill>
                  <a:srgbClr val="000000"/>
                </a:solidFill>
                <a:latin typeface="Calibri"/>
                <a:ea typeface="Calibri"/>
                <a:cs typeface="Calibri"/>
                <a:sym typeface="Calibri"/>
              </a:rPr>
              <a:t>Brainstorm other creative wa</a:t>
            </a:r>
            <a:r>
              <a:rPr b="0" i="0" lang="en-US" sz="1200" u="none" cap="none" strike="noStrike">
                <a:solidFill>
                  <a:schemeClr val="dk1"/>
                </a:solidFill>
                <a:latin typeface="Calibri"/>
                <a:ea typeface="Calibri"/>
                <a:cs typeface="Calibri"/>
                <a:sym typeface="Calibri"/>
              </a:rPr>
              <a:t>ys how the Scout can “explain” without words.</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Use speaker to tell what the cards say after the Scout puts them in sequence. </a:t>
            </a:r>
            <a:r>
              <a:rPr b="0" i="0" lang="en-US" sz="1200" u="none" cap="none" strike="noStrike">
                <a:solidFill>
                  <a:schemeClr val="dk1"/>
                </a:solidFill>
                <a:latin typeface="Calibri"/>
                <a:ea typeface="Calibri"/>
                <a:cs typeface="Calibri"/>
                <a:sym typeface="Calibri"/>
              </a:rPr>
              <a:t>Have a scribe write the report the Scout narrates.</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Electronic devices like computers, IPads, phones.</a:t>
            </a:r>
            <a:endParaRPr/>
          </a:p>
          <a:p>
            <a:pPr indent="0" lvl="0" marL="0" marR="0" rtl="0" algn="l">
              <a:spcBef>
                <a:spcPts val="0"/>
              </a:spcBef>
              <a:spcAft>
                <a:spcPts val="0"/>
              </a:spcAft>
              <a:buNone/>
            </a:pPr>
            <a:r>
              <a:t/>
            </a:r>
            <a:endParaRPr b="0" i="0" sz="1200" u="none" cap="none" strike="noStrike">
              <a:solidFill>
                <a:srgbClr val="000000"/>
              </a:solidFill>
              <a:latin typeface="Calibri"/>
              <a:ea typeface="Calibri"/>
              <a:cs typeface="Calibri"/>
              <a:sym typeface="Calibri"/>
            </a:endParaRPr>
          </a:p>
        </p:txBody>
      </p:sp>
      <p:sp>
        <p:nvSpPr>
          <p:cNvPr id="150" name="Shape 150"/>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6" name="Shape 156"/>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Leader: refer to </a:t>
            </a:r>
            <a:r>
              <a:rPr b="1" i="0" lang="en-US" sz="1200" u="none" cap="none" strike="noStrike">
                <a:solidFill>
                  <a:srgbClr val="000000"/>
                </a:solidFill>
                <a:latin typeface="Calibri"/>
                <a:ea typeface="Calibri"/>
                <a:cs typeface="Calibri"/>
                <a:sym typeface="Calibri"/>
              </a:rPr>
              <a:t>S</a:t>
            </a:r>
            <a:r>
              <a:rPr b="1" i="0" lang="en-US" sz="1200" u="none" cap="none" strike="noStrike">
                <a:solidFill>
                  <a:schemeClr val="dk1"/>
                </a:solidFill>
                <a:latin typeface="Calibri"/>
                <a:ea typeface="Calibri"/>
                <a:cs typeface="Calibri"/>
                <a:sym typeface="Calibri"/>
              </a:rPr>
              <a:t>mall Group Event </a:t>
            </a:r>
            <a:r>
              <a:rPr b="1" i="0" lang="en-US" sz="1200" u="none" cap="none" strike="noStrike">
                <a:solidFill>
                  <a:srgbClr val="000000"/>
                </a:solidFill>
                <a:latin typeface="Calibri"/>
                <a:ea typeface="Calibri"/>
                <a:cs typeface="Calibri"/>
                <a:sym typeface="Calibri"/>
              </a:rPr>
              <a:t>Plan </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When asking about mobility issues, ask if they use crutches, walker, wheelchair, no inclines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When asking about p</a:t>
            </a:r>
            <a:r>
              <a:rPr b="0" i="0" lang="en-US" sz="1200" u="none" cap="none" strike="noStrike">
                <a:solidFill>
                  <a:srgbClr val="000000"/>
                </a:solidFill>
                <a:latin typeface="Calibri"/>
                <a:ea typeface="Calibri"/>
                <a:cs typeface="Calibri"/>
                <a:sym typeface="Calibri"/>
              </a:rPr>
              <a:t>ersonal </a:t>
            </a:r>
            <a:r>
              <a:rPr b="0" i="0" lang="en-US" sz="1200" u="none" cap="none" strike="noStrike">
                <a:solidFill>
                  <a:schemeClr val="dk1"/>
                </a:solidFill>
                <a:latin typeface="Calibri"/>
                <a:ea typeface="Calibri"/>
                <a:cs typeface="Calibri"/>
                <a:sym typeface="Calibri"/>
              </a:rPr>
              <a:t>n</a:t>
            </a:r>
            <a:r>
              <a:rPr b="0" i="0" lang="en-US" sz="1200" u="none" cap="none" strike="noStrike">
                <a:solidFill>
                  <a:srgbClr val="000000"/>
                </a:solidFill>
                <a:latin typeface="Calibri"/>
                <a:ea typeface="Calibri"/>
                <a:cs typeface="Calibri"/>
                <a:sym typeface="Calibri"/>
              </a:rPr>
              <a:t>eeds</a:t>
            </a:r>
            <a:r>
              <a:rPr b="0" i="0" lang="en-US" sz="1200" u="none" cap="none" strike="noStrike">
                <a:solidFill>
                  <a:schemeClr val="dk1"/>
                </a:solidFill>
                <a:latin typeface="Calibri"/>
                <a:ea typeface="Calibri"/>
                <a:cs typeface="Calibri"/>
                <a:sym typeface="Calibri"/>
              </a:rPr>
              <a:t>, ask if can use portable toilet, does the Scout need to lay down to be changed?</a:t>
            </a:r>
            <a:endParaRPr/>
          </a:p>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Need additional resource people to access the program? Breaks? Reduce instruction</a:t>
            </a:r>
            <a:r>
              <a:rPr b="0" i="0" lang="en-US" sz="1200" u="none" cap="none" strike="noStrike">
                <a:solidFill>
                  <a:schemeClr val="dk1"/>
                </a:solidFill>
                <a:latin typeface="Calibri"/>
                <a:ea typeface="Calibri"/>
                <a:cs typeface="Calibri"/>
                <a:sym typeface="Calibri"/>
              </a:rPr>
              <a:t>?</a:t>
            </a:r>
            <a:endParaRPr/>
          </a:p>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Need quiet area for sensory breaks?  </a:t>
            </a:r>
            <a:endParaRPr/>
          </a:p>
        </p:txBody>
      </p:sp>
      <p:sp>
        <p:nvSpPr>
          <p:cNvPr id="157" name="Shape 157"/>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Shape 163"/>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Leader: </a:t>
            </a:r>
            <a:endParaRPr/>
          </a:p>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Transportation needs include</a:t>
            </a:r>
            <a:r>
              <a:rPr b="0" i="0" lang="en-US" sz="1200" u="none" cap="none" strike="noStrike">
                <a:solidFill>
                  <a:schemeClr val="dk1"/>
                </a:solidFill>
                <a:latin typeface="Calibri"/>
                <a:ea typeface="Calibri"/>
                <a:cs typeface="Calibri"/>
                <a:sym typeface="Calibri"/>
              </a:rPr>
              <a:t> </a:t>
            </a:r>
            <a:r>
              <a:rPr b="0" i="0" lang="en-US" sz="1200" u="none" cap="none" strike="noStrike">
                <a:solidFill>
                  <a:srgbClr val="000000"/>
                </a:solidFill>
                <a:latin typeface="Calibri"/>
                <a:ea typeface="Calibri"/>
                <a:cs typeface="Calibri"/>
                <a:sym typeface="Calibri"/>
              </a:rPr>
              <a:t>how to get to and from the event, </a:t>
            </a:r>
            <a:r>
              <a:rPr b="0" i="0" lang="en-US" sz="1200" u="none" cap="none" strike="noStrike">
                <a:solidFill>
                  <a:schemeClr val="dk1"/>
                </a:solidFill>
                <a:latin typeface="Calibri"/>
                <a:ea typeface="Calibri"/>
                <a:cs typeface="Calibri"/>
                <a:sym typeface="Calibri"/>
              </a:rPr>
              <a:t>from the</a:t>
            </a:r>
            <a:r>
              <a:rPr b="0" i="0" lang="en-US" sz="1200" u="none" cap="none" strike="noStrike">
                <a:solidFill>
                  <a:srgbClr val="000000"/>
                </a:solidFill>
                <a:latin typeface="Calibri"/>
                <a:ea typeface="Calibri"/>
                <a:cs typeface="Calibri"/>
                <a:sym typeface="Calibri"/>
              </a:rPr>
              <a:t> parking lot</a:t>
            </a:r>
            <a:r>
              <a:rPr b="0" i="0" lang="en-US" sz="1200" u="none" cap="none" strike="noStrike">
                <a:solidFill>
                  <a:schemeClr val="dk1"/>
                </a:solidFill>
                <a:latin typeface="Calibri"/>
                <a:ea typeface="Calibri"/>
                <a:cs typeface="Calibri"/>
                <a:sym typeface="Calibri"/>
              </a:rPr>
              <a:t> including how long the Scout is in the vehicle, how loud, distance from the parking lot to the event.</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Determine the Camping needs if going on an overnight event like; level ground, access to tent, or access to vehicle. </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Last 4 areas to address in Large Group are similar to Small Group Event Strategies</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1200" u="none" cap="none" strike="noStrike">
              <a:solidFill>
                <a:srgbClr val="000000"/>
              </a:solidFill>
              <a:latin typeface="Calibri"/>
              <a:ea typeface="Calibri"/>
              <a:cs typeface="Calibri"/>
              <a:sym typeface="Calibri"/>
            </a:endParaRPr>
          </a:p>
        </p:txBody>
      </p:sp>
      <p:sp>
        <p:nvSpPr>
          <p:cNvPr id="164" name="Shape 164"/>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0" name="Shape 170"/>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00"/>
              <a:buFont typeface="Calibri"/>
              <a:buNone/>
            </a:pPr>
            <a:r>
              <a:rPr b="1" i="0" lang="en-US" sz="1200" u="none" cap="none" strike="noStrike">
                <a:solidFill>
                  <a:schemeClr val="dk1"/>
                </a:solidFill>
                <a:latin typeface="Calibri"/>
                <a:ea typeface="Calibri"/>
                <a:cs typeface="Calibri"/>
                <a:sym typeface="Calibri"/>
              </a:rPr>
              <a:t>Scout Leaders: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Leaders in your unit, district, and council with knowledge of working with disabilities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District and Council Disabilities Awareness committees</a:t>
            </a:r>
            <a:endParaRPr/>
          </a:p>
          <a:p>
            <a:pPr indent="0" lvl="0" marL="0" marR="0" rtl="0" algn="l">
              <a:spcBef>
                <a:spcPts val="0"/>
              </a:spcBef>
              <a:spcAft>
                <a:spcPts val="0"/>
              </a:spcAft>
              <a:buNone/>
            </a:pPr>
            <a:r>
              <a:rPr b="0" i="0" lang="en-US" sz="1200" u="sng" cap="none" strike="noStrike">
                <a:solidFill>
                  <a:schemeClr val="hlink"/>
                </a:solidFill>
                <a:latin typeface="Calibri"/>
                <a:ea typeface="Calibri"/>
                <a:cs typeface="Calibri"/>
                <a:sym typeface="Calibri"/>
                <a:hlinkClick r:id="rId2"/>
              </a:rPr>
              <a:t>disabilities.awareness@scouting.org</a:t>
            </a:r>
            <a:r>
              <a:rPr b="0" i="0" lang="en-US" sz="1200" u="sng" cap="none" strike="noStrike">
                <a:solidFill>
                  <a:schemeClr val="dk1"/>
                </a:solidFill>
                <a:latin typeface="Calibri"/>
                <a:ea typeface="Calibri"/>
                <a:cs typeface="Calibri"/>
                <a:sym typeface="Calibri"/>
              </a:rPr>
              <a:t>  </a:t>
            </a:r>
            <a:r>
              <a:rPr b="0" i="0" lang="en-US" sz="1200" u="none" cap="none" strike="noStrike">
                <a:solidFill>
                  <a:schemeClr val="dk1"/>
                </a:solidFill>
                <a:latin typeface="Calibri"/>
                <a:ea typeface="Calibri"/>
                <a:cs typeface="Calibri"/>
                <a:sym typeface="Calibri"/>
              </a:rPr>
              <a:t>This is a chat site where there are people that serve on the National Disabilities Awareness Task Force who will answer your questions.</a:t>
            </a:r>
            <a:endParaRPr/>
          </a:p>
          <a:p>
            <a:pPr indent="0" lvl="0" marL="0" marR="0" rtl="0" algn="l">
              <a:spcBef>
                <a:spcPts val="0"/>
              </a:spcBef>
              <a:spcAft>
                <a:spcPts val="0"/>
              </a:spcAft>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chemeClr val="dk1"/>
              </a:buClr>
              <a:buSzPts val="300"/>
              <a:buFont typeface="Calibri"/>
              <a:buNone/>
            </a:pPr>
            <a:r>
              <a:rPr b="1" i="0" lang="en-US" sz="1200" u="none" cap="none" strike="noStrike">
                <a:solidFill>
                  <a:schemeClr val="dk1"/>
                </a:solidFill>
                <a:latin typeface="Calibri"/>
                <a:ea typeface="Calibri"/>
                <a:cs typeface="Calibri"/>
                <a:sym typeface="Calibri"/>
              </a:rPr>
              <a:t>Scouting.org:</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A Guide to working with Boy Scouts with DisABILITIES</a:t>
            </a:r>
            <a:r>
              <a:rPr b="0" i="0" lang="en-US" sz="1200" u="none" cap="none" strike="noStrike">
                <a:solidFill>
                  <a:schemeClr val="dk1"/>
                </a:solidFill>
                <a:latin typeface="Calibri"/>
                <a:ea typeface="Calibri"/>
                <a:cs typeface="Calibri"/>
                <a:sym typeface="Calibri"/>
              </a:rPr>
              <a:t>  </a:t>
            </a:r>
            <a:r>
              <a:rPr b="0" i="0" lang="en-US" sz="1200" u="sng" cap="none" strike="noStrike">
                <a:solidFill>
                  <a:schemeClr val="hlink"/>
                </a:solidFill>
                <a:latin typeface="Calibri"/>
                <a:ea typeface="Calibri"/>
                <a:cs typeface="Calibri"/>
                <a:sym typeface="Calibri"/>
                <a:hlinkClick r:id="rId3"/>
              </a:rPr>
              <a:t>http://scouting.org/filestore/pdf/512-730.pdf</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Individual Scout Achievement Plan</a:t>
            </a:r>
            <a:endParaRPr/>
          </a:p>
          <a:p>
            <a:pPr indent="0" lvl="0" marL="0" marR="0" rtl="0" algn="l">
              <a:lnSpc>
                <a:spcPct val="80000"/>
              </a:lnSpc>
              <a:spcBef>
                <a:spcPts val="304"/>
              </a:spcBef>
              <a:spcAft>
                <a:spcPts val="0"/>
              </a:spcAft>
              <a:buNone/>
            </a:pPr>
            <a:r>
              <a:rPr b="1" i="0" lang="en-US" sz="1520" u="none" cap="none" strike="noStrike">
                <a:solidFill>
                  <a:schemeClr val="dk1"/>
                </a:solidFill>
                <a:latin typeface="Calibri"/>
                <a:ea typeface="Calibri"/>
                <a:cs typeface="Calibri"/>
                <a:sym typeface="Calibri"/>
              </a:rPr>
              <a:t>BSA Disabilities Awareness</a:t>
            </a:r>
            <a:r>
              <a:rPr b="0" i="0" lang="en-US" sz="1520" u="none" cap="none" strike="noStrike">
                <a:solidFill>
                  <a:schemeClr val="dk1"/>
                </a:solidFill>
                <a:latin typeface="Calibri"/>
                <a:ea typeface="Calibri"/>
                <a:cs typeface="Calibri"/>
                <a:sym typeface="Calibri"/>
              </a:rPr>
              <a:t> web page</a:t>
            </a:r>
            <a:endParaRPr/>
          </a:p>
          <a:p>
            <a:pPr indent="0" lvl="0" marL="0" marR="0" rtl="0" algn="l">
              <a:lnSpc>
                <a:spcPct val="80000"/>
              </a:lnSpc>
              <a:spcBef>
                <a:spcPts val="304"/>
              </a:spcBef>
              <a:spcAft>
                <a:spcPts val="0"/>
              </a:spcAft>
              <a:buNone/>
            </a:pPr>
            <a:r>
              <a:rPr b="0" i="0" lang="en-US" sz="1520" u="none" cap="none" strike="noStrike">
                <a:solidFill>
                  <a:schemeClr val="dk1"/>
                </a:solidFill>
                <a:latin typeface="Calibri"/>
                <a:ea typeface="Calibri"/>
                <a:cs typeface="Calibri"/>
                <a:sym typeface="Calibri"/>
              </a:rPr>
              <a:t>Full address: http://www.scouting.org/scoutsource/boyscouts/thebuildingblocksofscouting/disabilities </a:t>
            </a:r>
            <a:endParaRPr/>
          </a:p>
          <a:p>
            <a:pPr indent="-342900" lvl="0" marL="342900" marR="0" rtl="0" algn="l">
              <a:lnSpc>
                <a:spcPct val="80000"/>
              </a:lnSpc>
              <a:spcBef>
                <a:spcPts val="304"/>
              </a:spcBef>
              <a:spcAft>
                <a:spcPts val="0"/>
              </a:spcAft>
              <a:buClr>
                <a:schemeClr val="dk1"/>
              </a:buClr>
              <a:buSzPts val="1540"/>
              <a:buFont typeface="Arial"/>
              <a:buNone/>
            </a:pPr>
            <a:r>
              <a:t/>
            </a:r>
            <a:endParaRPr b="1" i="0" sz="152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chemeClr val="dk1"/>
              </a:buClr>
              <a:buSzPts val="300"/>
              <a:buFont typeface="Calibri"/>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chemeClr val="dk1"/>
              </a:buClr>
              <a:buSzPts val="300"/>
              <a:buFont typeface="Calibri"/>
              <a:buNone/>
            </a:pPr>
            <a:r>
              <a:rPr b="1" i="0" lang="en-US" sz="1200" u="none" cap="none" strike="noStrike">
                <a:solidFill>
                  <a:schemeClr val="dk1"/>
                </a:solidFill>
                <a:latin typeface="Calibri"/>
                <a:ea typeface="Calibri"/>
                <a:cs typeface="Calibri"/>
                <a:sym typeface="Calibri"/>
              </a:rPr>
              <a:t>Books:</a:t>
            </a:r>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The Complete Guide to Asperger’s Syndrome</a:t>
            </a:r>
            <a:r>
              <a:rPr b="0" i="0" lang="en-US" sz="1200" u="none" cap="none" strike="noStrike">
                <a:solidFill>
                  <a:schemeClr val="dk1"/>
                </a:solidFill>
                <a:latin typeface="Calibri"/>
                <a:ea typeface="Calibri"/>
                <a:cs typeface="Calibri"/>
                <a:sym typeface="Calibri"/>
              </a:rPr>
              <a:t> by Tony Attwood (This is an excellent resource with strategies for communication and social integration useful with any Scout with these challenges regardless of diagnosis)</a:t>
            </a:r>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It’s So Much Work to Be Your Friend</a:t>
            </a:r>
            <a:r>
              <a:rPr b="0" i="0" lang="en-US" sz="1200" u="none" cap="none" strike="noStrike">
                <a:solidFill>
                  <a:schemeClr val="dk1"/>
                </a:solidFill>
                <a:latin typeface="Calibri"/>
                <a:ea typeface="Calibri"/>
                <a:cs typeface="Calibri"/>
                <a:sym typeface="Calibri"/>
              </a:rPr>
              <a:t>: Helping the Child with Learning Disabilities Find Social Success by Richard Lavoie</a:t>
            </a:r>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101 Games for Groups </a:t>
            </a:r>
            <a:r>
              <a:rPr b="0" i="0" lang="en-US" sz="1200" u="none" cap="none" strike="noStrike">
                <a:solidFill>
                  <a:schemeClr val="dk1"/>
                </a:solidFill>
                <a:latin typeface="Calibri"/>
                <a:ea typeface="Calibri"/>
                <a:cs typeface="Calibri"/>
                <a:sym typeface="Calibri"/>
              </a:rPr>
              <a:t>by Maxie Ashton B.Sc. (OT) &amp; Lana Varga RN, RPN</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This book contains games that energize, develop language and listening skills, encourage social interaction &amp; promote teamwork.  Many Games can be adapted for scouts with Special Needs.</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71" name="Shape 171"/>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txBox="1"/>
          <p:nvPr>
            <p:ph idx="1" type="body"/>
          </p:nvPr>
        </p:nvSpPr>
        <p:spPr>
          <a:xfrm>
            <a:off x="685800" y="4416425"/>
            <a:ext cx="5486400" cy="4183063"/>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Tools and resources will be provided in planning Scout meetings, preparing for attendance to large Scout events and how to provide access to programs and events for each individual Scout.</a:t>
            </a:r>
            <a:endParaRPr/>
          </a:p>
        </p:txBody>
      </p:sp>
      <p:sp>
        <p:nvSpPr>
          <p:cNvPr id="75" name="Shape 75"/>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Shape 81"/>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Leader:  Please see the”Know Your Scout” handout</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Find out what the Scout’s strength’s are from the parent and the Scout himself/herself</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82" name="Shape 82"/>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txBox="1"/>
          <p:nvPr>
            <p:ph idx="1" type="body"/>
          </p:nvPr>
        </p:nvSpPr>
        <p:spPr>
          <a:xfrm>
            <a:off x="685800" y="4416425"/>
            <a:ext cx="5486400" cy="4183063"/>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i="0" lang="en-US" sz="1100" u="none" cap="none" strike="noStrike">
                <a:solidFill>
                  <a:schemeClr val="dk1"/>
                </a:solidFill>
                <a:latin typeface="Arial"/>
                <a:ea typeface="Arial"/>
                <a:cs typeface="Arial"/>
                <a:sym typeface="Arial"/>
              </a:rPr>
              <a:t>Leader Notes:</a:t>
            </a:r>
            <a:endParaRPr/>
          </a:p>
          <a:p>
            <a:pPr indent="0" lvl="0" marL="0" marR="0" rtl="0" algn="l">
              <a:lnSpc>
                <a:spcPct val="115000"/>
              </a:lnSpc>
              <a:spcBef>
                <a:spcPts val="0"/>
              </a:spcBef>
              <a:spcAft>
                <a:spcPts val="0"/>
              </a:spcAft>
              <a:buNone/>
            </a:pPr>
            <a:r>
              <a:rPr b="0" i="0" lang="en-US" sz="1100" u="none" cap="none" strike="noStrike">
                <a:solidFill>
                  <a:schemeClr val="dk1"/>
                </a:solidFill>
                <a:latin typeface="Arial"/>
                <a:ea typeface="Arial"/>
                <a:cs typeface="Arial"/>
                <a:sym typeface="Arial"/>
              </a:rPr>
              <a:t>It is important to know the Scout’s disabilities and its characteristics that the Scout may display. The categories for disabilities are: Physical, Learning, Cognitive, Emotional, and Social.   How many Scouts in your unit have disabilities?</a:t>
            </a:r>
            <a:endParaRPr/>
          </a:p>
          <a:p>
            <a:pPr indent="0" lvl="0" marL="0" marR="0" rtl="0" algn="l">
              <a:lnSpc>
                <a:spcPct val="115000"/>
              </a:lnSpc>
              <a:spcBef>
                <a:spcPts val="0"/>
              </a:spcBef>
              <a:spcAft>
                <a:spcPts val="0"/>
              </a:spcAft>
              <a:buNone/>
            </a:pPr>
            <a:r>
              <a:t/>
            </a:r>
            <a:endParaRPr b="0" i="0" sz="11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None/>
            </a:pPr>
            <a:r>
              <a:rPr b="0" i="0" lang="en-US" sz="1100" u="none" cap="none" strike="noStrike">
                <a:solidFill>
                  <a:schemeClr val="dk1"/>
                </a:solidFill>
                <a:latin typeface="Arial"/>
                <a:ea typeface="Arial"/>
                <a:cs typeface="Arial"/>
                <a:sym typeface="Arial"/>
              </a:rPr>
              <a:t>Are there medications that the Leader will need to be aware of?  Is the medicine long acting or time released (wears off at a particular time)?  This will be important to know for planning purposes. Check with your state laws and Council policies for dispensing medications. </a:t>
            </a:r>
            <a:endParaRPr/>
          </a:p>
          <a:p>
            <a:pPr indent="0" lvl="0" marL="0" marR="0" rtl="0" algn="l">
              <a:lnSpc>
                <a:spcPct val="115000"/>
              </a:lnSpc>
              <a:spcBef>
                <a:spcPts val="0"/>
              </a:spcBef>
              <a:spcAft>
                <a:spcPts val="0"/>
              </a:spcAft>
              <a:buNone/>
            </a:pPr>
            <a:r>
              <a:t/>
            </a:r>
            <a:endParaRPr b="0" i="0" sz="11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None/>
            </a:pPr>
            <a:r>
              <a:rPr b="0" i="0" lang="en-US" sz="1100" u="none" cap="none" strike="noStrike">
                <a:solidFill>
                  <a:schemeClr val="dk1"/>
                </a:solidFill>
                <a:latin typeface="Arial"/>
                <a:ea typeface="Arial"/>
                <a:cs typeface="Arial"/>
                <a:sym typeface="Arial"/>
              </a:rPr>
              <a:t>The Scout’s safety is key at all times.  Are there any situations where your Scout may be a runner, or act out when frustrated?  Find out from the parent’s what has worked for them.</a:t>
            </a:r>
            <a:endParaRPr/>
          </a:p>
          <a:p>
            <a:pPr indent="0" lvl="0" marL="0" marR="0" rtl="0" algn="l">
              <a:lnSpc>
                <a:spcPct val="115000"/>
              </a:lnSpc>
              <a:spcBef>
                <a:spcPts val="0"/>
              </a:spcBef>
              <a:spcAft>
                <a:spcPts val="0"/>
              </a:spcAft>
              <a:buNone/>
            </a:pPr>
            <a:r>
              <a:t/>
            </a:r>
            <a:endParaRPr b="0" i="0" sz="11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None/>
            </a:pPr>
            <a:r>
              <a:rPr b="0" i="0" lang="en-US" sz="1100" u="none" cap="none" strike="noStrike">
                <a:solidFill>
                  <a:schemeClr val="dk1"/>
                </a:solidFill>
                <a:latin typeface="Arial"/>
                <a:ea typeface="Arial"/>
                <a:cs typeface="Arial"/>
                <a:sym typeface="Arial"/>
              </a:rPr>
              <a:t>How large is the group you are working with?  It can determine how you plan your meetings and events.</a:t>
            </a:r>
            <a:endParaRPr/>
          </a:p>
          <a:p>
            <a:pPr indent="0" lvl="0" marL="0" marR="0" rtl="0" algn="l">
              <a:lnSpc>
                <a:spcPct val="115000"/>
              </a:lnSpc>
              <a:spcBef>
                <a:spcPts val="0"/>
              </a:spcBef>
              <a:spcAft>
                <a:spcPts val="0"/>
              </a:spcAft>
              <a:buNone/>
            </a:pPr>
            <a:r>
              <a:t/>
            </a:r>
            <a:endParaRPr b="0" i="0" sz="11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None/>
            </a:pPr>
            <a:r>
              <a:rPr b="0" i="0" lang="en-US" sz="1100" u="none" cap="none" strike="noStrike">
                <a:solidFill>
                  <a:schemeClr val="dk1"/>
                </a:solidFill>
                <a:latin typeface="Arial"/>
                <a:ea typeface="Arial"/>
                <a:cs typeface="Arial"/>
                <a:sym typeface="Arial"/>
              </a:rPr>
              <a:t>What types of experiences has your unit had?  When planning for an activity or event, look at the ages of your youth and the amount of experiences they have had?</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88" name="Shape 88"/>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Shape 94"/>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Avoid a lot of noise and distractions around the Scout, especially when giving directions</a:t>
            </a:r>
            <a:r>
              <a:rPr b="0" i="0" lang="en-US" sz="1200" u="none" cap="none" strike="noStrike">
                <a:solidFill>
                  <a:schemeClr val="dk1"/>
                </a:solidFill>
                <a:latin typeface="Calibri"/>
                <a:ea typeface="Calibri"/>
                <a:cs typeface="Calibri"/>
                <a:sym typeface="Calibri"/>
              </a:rPr>
              <a:t>,</a:t>
            </a:r>
            <a:r>
              <a:rPr b="0" i="0" lang="en-US" sz="1200" u="none" cap="none" strike="noStrike">
                <a:solidFill>
                  <a:srgbClr val="000000"/>
                </a:solidFill>
                <a:latin typeface="Calibri"/>
                <a:ea typeface="Calibri"/>
                <a:cs typeface="Calibri"/>
                <a:sym typeface="Calibri"/>
              </a:rPr>
              <a:t>  Ex: One person talks at a time.</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R</a:t>
            </a:r>
            <a:r>
              <a:rPr b="0" i="0" lang="en-US" sz="1200" u="none" cap="none" strike="noStrike">
                <a:solidFill>
                  <a:srgbClr val="000000"/>
                </a:solidFill>
                <a:latin typeface="Calibri"/>
                <a:ea typeface="Calibri"/>
                <a:cs typeface="Calibri"/>
                <a:sym typeface="Calibri"/>
              </a:rPr>
              <a:t>eword the questio</a:t>
            </a:r>
            <a:r>
              <a:rPr b="0" i="0" lang="en-US" sz="1200" u="none" cap="none" strike="noStrike">
                <a:solidFill>
                  <a:schemeClr val="dk1"/>
                </a:solidFill>
                <a:latin typeface="Calibri"/>
                <a:ea typeface="Calibri"/>
                <a:cs typeface="Calibri"/>
                <a:sym typeface="Calibri"/>
              </a:rPr>
              <a:t>n: Phrase questions allowing for </a:t>
            </a:r>
            <a:r>
              <a:rPr b="0" i="0" lang="en-US" sz="1200" u="none" cap="none" strike="noStrike">
                <a:solidFill>
                  <a:srgbClr val="000000"/>
                </a:solidFill>
                <a:latin typeface="Calibri"/>
                <a:ea typeface="Calibri"/>
                <a:cs typeface="Calibri"/>
                <a:sym typeface="Calibri"/>
              </a:rPr>
              <a:t>yes/no </a:t>
            </a:r>
            <a:r>
              <a:rPr b="0" i="0" lang="en-US" sz="1200" u="none" cap="none" strike="noStrike">
                <a:solidFill>
                  <a:schemeClr val="dk1"/>
                </a:solidFill>
                <a:latin typeface="Calibri"/>
                <a:ea typeface="Calibri"/>
                <a:cs typeface="Calibri"/>
                <a:sym typeface="Calibri"/>
              </a:rPr>
              <a:t>responses</a:t>
            </a:r>
            <a:r>
              <a:rPr b="0" i="0" lang="en-US" sz="1200" u="none" cap="none" strike="noStrike">
                <a:solidFill>
                  <a:srgbClr val="000000"/>
                </a:solidFill>
                <a:latin typeface="Calibri"/>
                <a:ea typeface="Calibri"/>
                <a:cs typeface="Calibri"/>
                <a:sym typeface="Calibri"/>
              </a:rPr>
              <a:t>.</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Break your directions into smaller steps, for example, give a first-then direction and let the Scout do that before the next direction.</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Allow the Scout time to respond to the question. The Scout may need up to 30 seconds to process your question and then give an answer.</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If he/she asks you a question and you do not understand, ask him/her to repeat it.</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95" name="Shape 95"/>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Shape 100"/>
          <p:cNvSpPr txBox="1"/>
          <p:nvPr>
            <p:ph idx="1" type="body"/>
          </p:nvPr>
        </p:nvSpPr>
        <p:spPr>
          <a:xfrm>
            <a:off x="685800" y="4416425"/>
            <a:ext cx="5486400" cy="4183063"/>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Leader:</a:t>
            </a:r>
            <a:r>
              <a:rPr b="0" i="0" lang="en-US" sz="1200" u="none" cap="none" strike="noStrike">
                <a:solidFill>
                  <a:schemeClr val="dk1"/>
                </a:solidFill>
                <a:latin typeface="Calibri"/>
                <a:ea typeface="Calibri"/>
                <a:cs typeface="Calibri"/>
                <a:sym typeface="Calibri"/>
              </a:rPr>
              <a:t> This slide is an introduction of what the next 5 slides will focus on.</a:t>
            </a:r>
            <a:endParaRPr/>
          </a:p>
        </p:txBody>
      </p:sp>
      <p:sp>
        <p:nvSpPr>
          <p:cNvPr id="101" name="Shape 101"/>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7" name="Shape 107"/>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TASTE - There could be issues with food textures and some food allergies.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SOUND - </a:t>
            </a:r>
            <a:r>
              <a:rPr b="0" i="0" lang="en-US" sz="1200" u="none" cap="none" strike="noStrike">
                <a:solidFill>
                  <a:srgbClr val="000000"/>
                </a:solidFill>
                <a:latin typeface="Calibri"/>
                <a:ea typeface="Calibri"/>
                <a:cs typeface="Calibri"/>
                <a:sym typeface="Calibri"/>
              </a:rPr>
              <a:t> Loud noises may </a:t>
            </a:r>
            <a:r>
              <a:rPr b="0" i="0" lang="en-US" sz="1200" u="none" cap="none" strike="noStrike">
                <a:solidFill>
                  <a:schemeClr val="dk1"/>
                </a:solidFill>
                <a:latin typeface="Calibri"/>
                <a:ea typeface="Calibri"/>
                <a:cs typeface="Calibri"/>
                <a:sym typeface="Calibri"/>
              </a:rPr>
              <a:t>be frightening and painful for the Scout and he may cover his/her ears </a:t>
            </a:r>
            <a:r>
              <a:rPr b="0" i="0" lang="en-US" sz="1200" u="none" cap="none" strike="noStrike">
                <a:solidFill>
                  <a:srgbClr val="000000"/>
                </a:solidFill>
                <a:latin typeface="Calibri"/>
                <a:ea typeface="Calibri"/>
                <a:cs typeface="Calibri"/>
                <a:sym typeface="Calibri"/>
              </a:rPr>
              <a:t> Tell </a:t>
            </a:r>
            <a:r>
              <a:rPr b="0" i="0" lang="en-US" sz="1200" u="none" cap="none" strike="noStrike">
                <a:solidFill>
                  <a:schemeClr val="dk1"/>
                </a:solidFill>
                <a:latin typeface="Calibri"/>
                <a:ea typeface="Calibri"/>
                <a:cs typeface="Calibri"/>
                <a:sym typeface="Calibri"/>
              </a:rPr>
              <a:t>the Scout</a:t>
            </a:r>
            <a:r>
              <a:rPr b="0" i="0" lang="en-US" sz="1200" u="none" cap="none" strike="noStrike">
                <a:solidFill>
                  <a:srgbClr val="000000"/>
                </a:solidFill>
                <a:latin typeface="Calibri"/>
                <a:ea typeface="Calibri"/>
                <a:cs typeface="Calibri"/>
                <a:sym typeface="Calibri"/>
              </a:rPr>
              <a:t> ahead of time what to expect. </a:t>
            </a:r>
            <a:r>
              <a:rPr b="0" i="0" lang="en-US" sz="1200" u="none" cap="none" strike="noStrike">
                <a:solidFill>
                  <a:schemeClr val="dk1"/>
                </a:solidFill>
                <a:latin typeface="Calibri"/>
                <a:ea typeface="Calibri"/>
                <a:cs typeface="Calibri"/>
                <a:sym typeface="Calibri"/>
              </a:rPr>
              <a:t>The Scout </a:t>
            </a:r>
            <a:r>
              <a:rPr b="0" i="0" lang="en-US" sz="1200" u="none" cap="none" strike="noStrike">
                <a:solidFill>
                  <a:srgbClr val="000000"/>
                </a:solidFill>
                <a:latin typeface="Calibri"/>
                <a:ea typeface="Calibri"/>
                <a:cs typeface="Calibri"/>
                <a:sym typeface="Calibri"/>
              </a:rPr>
              <a:t>may need </a:t>
            </a:r>
            <a:r>
              <a:rPr b="0" i="0" lang="en-US" sz="1200" u="none" cap="none" strike="noStrike">
                <a:solidFill>
                  <a:schemeClr val="dk1"/>
                </a:solidFill>
                <a:latin typeface="Calibri"/>
                <a:ea typeface="Calibri"/>
                <a:cs typeface="Calibri"/>
                <a:sym typeface="Calibri"/>
              </a:rPr>
              <a:t>earplugs</a:t>
            </a:r>
            <a:r>
              <a:rPr b="0" i="0" lang="en-US" sz="1200" u="none" cap="none" strike="noStrike">
                <a:solidFill>
                  <a:srgbClr val="000000"/>
                </a:solidFill>
                <a:latin typeface="Calibri"/>
                <a:ea typeface="Calibri"/>
                <a:cs typeface="Calibri"/>
                <a:sym typeface="Calibri"/>
              </a:rPr>
              <a:t> or headphones</a:t>
            </a:r>
            <a:r>
              <a:rPr b="0" i="0" lang="en-US" sz="1200" u="none" cap="none" strike="noStrike">
                <a:solidFill>
                  <a:schemeClr val="dk1"/>
                </a:solidFill>
                <a:latin typeface="Calibri"/>
                <a:ea typeface="Calibri"/>
                <a:cs typeface="Calibri"/>
                <a:sym typeface="Calibri"/>
              </a:rPr>
              <a:t>, have the Scout </a:t>
            </a:r>
            <a:r>
              <a:rPr b="0" i="0" lang="en-US" sz="1200" u="none" cap="none" strike="noStrike">
                <a:solidFill>
                  <a:srgbClr val="000000"/>
                </a:solidFill>
                <a:latin typeface="Calibri"/>
                <a:ea typeface="Calibri"/>
                <a:cs typeface="Calibri"/>
                <a:sym typeface="Calibri"/>
              </a:rPr>
              <a:t>stay for a short time</a:t>
            </a:r>
            <a:r>
              <a:rPr b="0" i="0" lang="en-US" sz="1200" u="none" cap="none" strike="noStrike">
                <a:solidFill>
                  <a:schemeClr val="dk1"/>
                </a:solidFill>
                <a:latin typeface="Calibri"/>
                <a:ea typeface="Calibri"/>
                <a:cs typeface="Calibri"/>
                <a:sym typeface="Calibri"/>
              </a:rPr>
              <a:t> in the activity and </a:t>
            </a:r>
            <a:r>
              <a:rPr b="0" i="0" lang="en-US" sz="1200" u="none" cap="none" strike="noStrike">
                <a:solidFill>
                  <a:srgbClr val="000000"/>
                </a:solidFill>
                <a:latin typeface="Calibri"/>
                <a:ea typeface="Calibri"/>
                <a:cs typeface="Calibri"/>
                <a:sym typeface="Calibri"/>
              </a:rPr>
              <a:t>increase the amount of time </a:t>
            </a:r>
            <a:r>
              <a:rPr b="0" i="0" lang="en-US" sz="1200" u="none" cap="none" strike="noStrike">
                <a:solidFill>
                  <a:schemeClr val="dk1"/>
                </a:solidFill>
                <a:latin typeface="Calibri"/>
                <a:ea typeface="Calibri"/>
                <a:cs typeface="Calibri"/>
                <a:sym typeface="Calibri"/>
              </a:rPr>
              <a:t>of</a:t>
            </a:r>
            <a:r>
              <a:rPr b="0" i="0" lang="en-US" sz="1200" u="none" cap="none" strike="noStrike">
                <a:solidFill>
                  <a:srgbClr val="000000"/>
                </a:solidFill>
                <a:latin typeface="Calibri"/>
                <a:ea typeface="Calibri"/>
                <a:cs typeface="Calibri"/>
                <a:sym typeface="Calibri"/>
              </a:rPr>
              <a:t> </a:t>
            </a:r>
            <a:r>
              <a:rPr b="0" i="0" lang="en-US" sz="1200" u="none" cap="none" strike="noStrike">
                <a:solidFill>
                  <a:schemeClr val="dk1"/>
                </a:solidFill>
                <a:latin typeface="Calibri"/>
                <a:ea typeface="Calibri"/>
                <a:cs typeface="Calibri"/>
                <a:sym typeface="Calibri"/>
              </a:rPr>
              <a:t>participation. </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SIGHT -  </a:t>
            </a:r>
            <a:r>
              <a:rPr b="0" i="0" lang="en-US" sz="1200" u="none" cap="none" strike="noStrike">
                <a:solidFill>
                  <a:srgbClr val="000000"/>
                </a:solidFill>
                <a:latin typeface="Calibri"/>
                <a:ea typeface="Calibri"/>
                <a:cs typeface="Calibri"/>
                <a:sym typeface="Calibri"/>
              </a:rPr>
              <a:t>Scout</a:t>
            </a:r>
            <a:r>
              <a:rPr b="0" i="0" lang="en-US" sz="1200" u="none" cap="none" strike="noStrike">
                <a:solidFill>
                  <a:schemeClr val="dk1"/>
                </a:solidFill>
                <a:latin typeface="Calibri"/>
                <a:ea typeface="Calibri"/>
                <a:cs typeface="Calibri"/>
                <a:sym typeface="Calibri"/>
              </a:rPr>
              <a:t> peers</a:t>
            </a:r>
            <a:r>
              <a:rPr b="0" i="0" lang="en-US" sz="1200" u="none" cap="none" strike="noStrike">
                <a:solidFill>
                  <a:srgbClr val="000000"/>
                </a:solidFill>
                <a:latin typeface="Calibri"/>
                <a:ea typeface="Calibri"/>
                <a:cs typeface="Calibri"/>
                <a:sym typeface="Calibri"/>
              </a:rPr>
              <a:t> </a:t>
            </a:r>
            <a:r>
              <a:rPr b="0" i="0" lang="en-US" sz="1200" u="none" cap="none" strike="noStrike">
                <a:solidFill>
                  <a:schemeClr val="dk1"/>
                </a:solidFill>
                <a:latin typeface="Calibri"/>
                <a:ea typeface="Calibri"/>
                <a:cs typeface="Calibri"/>
                <a:sym typeface="Calibri"/>
              </a:rPr>
              <a:t>need </a:t>
            </a:r>
            <a:r>
              <a:rPr b="0" i="0" lang="en-US" sz="1200" u="none" cap="none" strike="noStrike">
                <a:solidFill>
                  <a:srgbClr val="000000"/>
                </a:solidFill>
                <a:latin typeface="Calibri"/>
                <a:ea typeface="Calibri"/>
                <a:cs typeface="Calibri"/>
                <a:sym typeface="Calibri"/>
              </a:rPr>
              <a:t>be good role models</a:t>
            </a:r>
            <a:r>
              <a:rPr b="0" i="0" lang="en-US" sz="1200" u="none" cap="none" strike="noStrike">
                <a:solidFill>
                  <a:schemeClr val="dk1"/>
                </a:solidFill>
                <a:latin typeface="Calibri"/>
                <a:ea typeface="Calibri"/>
                <a:cs typeface="Calibri"/>
                <a:sym typeface="Calibri"/>
              </a:rPr>
              <a:t> so they understand expected behavior. Be concise and clear. They do not pick up on social cues so you state the obvious.  Give the Scout a visual cue of where to stand/sit.</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TOUCH -  Scout’s may have more sensitivity to touch or the environment (ex: wind, temperature, water).  </a:t>
            </a:r>
            <a:r>
              <a:rPr b="0" i="0" lang="en-US" sz="1200" u="none" cap="none" strike="noStrike">
                <a:solidFill>
                  <a:srgbClr val="000000"/>
                </a:solidFill>
                <a:latin typeface="Calibri"/>
                <a:ea typeface="Calibri"/>
                <a:cs typeface="Calibri"/>
                <a:sym typeface="Calibri"/>
              </a:rPr>
              <a:t> A Scout with sensory issues may need deep pressure activities to h</a:t>
            </a:r>
            <a:r>
              <a:rPr b="0" i="0" lang="en-US" sz="1200" u="none" cap="none" strike="noStrike">
                <a:solidFill>
                  <a:schemeClr val="dk1"/>
                </a:solidFill>
                <a:latin typeface="Calibri"/>
                <a:ea typeface="Calibri"/>
                <a:cs typeface="Calibri"/>
                <a:sym typeface="Calibri"/>
              </a:rPr>
              <a:t>elp them organize their thoughts and regulate emotion.</a:t>
            </a:r>
            <a:r>
              <a:rPr b="0" i="0" lang="en-US" sz="1200" u="none" cap="none" strike="noStrike">
                <a:solidFill>
                  <a:srgbClr val="000000"/>
                </a:solidFill>
                <a:latin typeface="Calibri"/>
                <a:ea typeface="Calibri"/>
                <a:cs typeface="Calibri"/>
                <a:sym typeface="Calibri"/>
              </a:rPr>
              <a:t>  </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SMELL -  A Scout may react to different smells.</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Overall, it is important to acknowledge the sensory needs of the Scout to help them remain focused and on task.  </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Leader:</a:t>
            </a:r>
            <a:r>
              <a:rPr b="0" i="0" lang="en-US" sz="1200" u="none" cap="none" strike="noStrike">
                <a:solidFill>
                  <a:schemeClr val="dk1"/>
                </a:solidFill>
                <a:latin typeface="Calibri"/>
                <a:ea typeface="Calibri"/>
                <a:cs typeface="Calibri"/>
                <a:sym typeface="Calibri"/>
              </a:rPr>
              <a:t>  Discuss the different ways to intervene with a Scout when they are struggling with sensory issues.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Refer to and discuss: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 Calming Strategies handout</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 Tantrums versus meltdowns handout</a:t>
            </a:r>
            <a:endParaRPr/>
          </a:p>
          <a:p>
            <a:pPr indent="0" lvl="0" marL="0" marR="0" rtl="0" algn="l">
              <a:spcBef>
                <a:spcPts val="0"/>
              </a:spcBef>
              <a:spcAft>
                <a:spcPts val="0"/>
              </a:spcAft>
              <a:buNone/>
            </a:pPr>
            <a:r>
              <a:t/>
            </a:r>
            <a:endParaRPr b="0" i="0" sz="1200" u="none" cap="none" strike="noStrike">
              <a:solidFill>
                <a:srgbClr val="000000"/>
              </a:solidFill>
              <a:latin typeface="Calibri"/>
              <a:ea typeface="Calibri"/>
              <a:cs typeface="Calibri"/>
              <a:sym typeface="Calibri"/>
            </a:endParaRPr>
          </a:p>
        </p:txBody>
      </p:sp>
      <p:sp>
        <p:nvSpPr>
          <p:cNvPr id="108" name="Shape 108"/>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4" name="Shape 114"/>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Draw an example of  a picture or word schedule for the meeting or activity. Can be on a monitor, large board or index cards for the individual. (Ex: flag, announcements, activity, circle up, SM minute, flag.)</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Use </a:t>
            </a:r>
            <a:r>
              <a:rPr b="0" i="0" lang="en-US" sz="1200" u="none" cap="none" strike="noStrike">
                <a:solidFill>
                  <a:srgbClr val="000000"/>
                </a:solidFill>
                <a:latin typeface="Calibri"/>
                <a:ea typeface="Calibri"/>
                <a:cs typeface="Calibri"/>
                <a:sym typeface="Calibri"/>
              </a:rPr>
              <a:t>Stations to break up the meeting or activity into smaller segments.  </a:t>
            </a:r>
            <a:r>
              <a:rPr b="0" i="0" lang="en-US" sz="1200" u="none" cap="none" strike="noStrike">
                <a:solidFill>
                  <a:schemeClr val="dk1"/>
                </a:solidFill>
                <a:latin typeface="Calibri"/>
                <a:ea typeface="Calibri"/>
                <a:cs typeface="Calibri"/>
                <a:sym typeface="Calibri"/>
              </a:rPr>
              <a:t>Use hands-on activities to engage the Scouts.</a:t>
            </a:r>
            <a:r>
              <a:rPr b="0" i="0" lang="en-US" sz="1200" u="none" cap="none" strike="noStrike">
                <a:solidFill>
                  <a:srgbClr val="000000"/>
                </a:solidFill>
                <a:latin typeface="Calibri"/>
                <a:ea typeface="Calibri"/>
                <a:cs typeface="Calibri"/>
                <a:sym typeface="Calibri"/>
              </a:rPr>
              <a:t>  </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Use m</a:t>
            </a:r>
            <a:r>
              <a:rPr b="0" i="0" lang="en-US" sz="1200" u="none" cap="none" strike="noStrike">
                <a:solidFill>
                  <a:srgbClr val="000000"/>
                </a:solidFill>
                <a:latin typeface="Calibri"/>
                <a:ea typeface="Calibri"/>
                <a:cs typeface="Calibri"/>
                <a:sym typeface="Calibri"/>
              </a:rPr>
              <a:t>ultiple speakers or </a:t>
            </a:r>
            <a:r>
              <a:rPr b="0" i="0" lang="en-US" sz="1200" u="none" cap="none" strike="noStrike">
                <a:solidFill>
                  <a:schemeClr val="dk1"/>
                </a:solidFill>
                <a:latin typeface="Calibri"/>
                <a:ea typeface="Calibri"/>
                <a:cs typeface="Calibri"/>
                <a:sym typeface="Calibri"/>
              </a:rPr>
              <a:t>youth leaders</a:t>
            </a:r>
            <a:r>
              <a:rPr b="0" i="0" lang="en-US" sz="1200" u="none" cap="none" strike="noStrike">
                <a:solidFill>
                  <a:srgbClr val="000000"/>
                </a:solidFill>
                <a:latin typeface="Calibri"/>
                <a:ea typeface="Calibri"/>
                <a:cs typeface="Calibri"/>
                <a:sym typeface="Calibri"/>
              </a:rPr>
              <a:t> </a:t>
            </a:r>
            <a:r>
              <a:rPr b="0" i="0" lang="en-US" sz="1200" u="none" cap="none" strike="noStrike">
                <a:solidFill>
                  <a:schemeClr val="dk1"/>
                </a:solidFill>
                <a:latin typeface="Calibri"/>
                <a:ea typeface="Calibri"/>
                <a:cs typeface="Calibri"/>
                <a:sym typeface="Calibri"/>
              </a:rPr>
              <a:t>when communicating in order to keep the attention of everyone</a:t>
            </a:r>
            <a:r>
              <a:rPr b="0" i="0" lang="en-US" sz="1200" u="none" cap="none" strike="noStrike">
                <a:solidFill>
                  <a:srgbClr val="000000"/>
                </a:solidFill>
                <a:latin typeface="Calibri"/>
                <a:ea typeface="Calibri"/>
                <a:cs typeface="Calibri"/>
                <a:sym typeface="Calibri"/>
              </a:rPr>
              <a:t>.</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Give verbal or visual warning of 5 or 10 minutes left and then _____ . This prepares the Scout of when the activity or event is over so they know what is expected. Tell them to have a task completed at a given time and do not repeat the direction. </a:t>
            </a:r>
            <a:r>
              <a:rPr b="0" i="0" lang="en-US" sz="1200" u="none" cap="none" strike="noStrike">
                <a:solidFill>
                  <a:schemeClr val="dk1"/>
                </a:solidFill>
                <a:latin typeface="Calibri"/>
                <a:ea typeface="Calibri"/>
                <a:cs typeface="Calibri"/>
                <a:sym typeface="Calibri"/>
              </a:rPr>
              <a:t>Once a direction has been given, the Scout may need time to process the information and then begin to follow through with what is requested.  It may appear that they are waiting until the last minute to complete the task.</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rgbClr val="000000"/>
                </a:solidFill>
                <a:latin typeface="Calibri"/>
                <a:ea typeface="Calibri"/>
                <a:cs typeface="Calibri"/>
                <a:sym typeface="Calibri"/>
              </a:rPr>
              <a:t>In order to lessen </a:t>
            </a:r>
            <a:r>
              <a:rPr b="0" i="0" lang="en-US" sz="1200" u="none" cap="none" strike="noStrike">
                <a:solidFill>
                  <a:schemeClr val="dk1"/>
                </a:solidFill>
                <a:latin typeface="Calibri"/>
                <a:ea typeface="Calibri"/>
                <a:cs typeface="Calibri"/>
                <a:sym typeface="Calibri"/>
              </a:rPr>
              <a:t>frustration</a:t>
            </a:r>
            <a:r>
              <a:rPr b="0" i="0" lang="en-US" sz="1200" u="none" cap="none" strike="noStrike">
                <a:solidFill>
                  <a:srgbClr val="000000"/>
                </a:solidFill>
                <a:latin typeface="Calibri"/>
                <a:ea typeface="Calibri"/>
                <a:cs typeface="Calibri"/>
                <a:sym typeface="Calibri"/>
              </a:rPr>
              <a:t>, a break card may need to be given.  A break card is</a:t>
            </a:r>
            <a:r>
              <a:rPr b="0" i="0" lang="en-US" sz="1200" u="none" cap="none" strike="noStrike">
                <a:solidFill>
                  <a:schemeClr val="dk1"/>
                </a:solidFill>
                <a:latin typeface="Calibri"/>
                <a:ea typeface="Calibri"/>
                <a:cs typeface="Calibri"/>
                <a:sym typeface="Calibri"/>
              </a:rPr>
              <a:t> a signal for the Scout to take a break, the length of time may vary depending on the situation.</a:t>
            </a:r>
            <a:endParaRPr/>
          </a:p>
        </p:txBody>
      </p:sp>
      <p:sp>
        <p:nvSpPr>
          <p:cNvPr id="115" name="Shape 115"/>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1104900" y="696913"/>
            <a:ext cx="4648200" cy="348615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Shape 121"/>
          <p:cNvSpPr txBox="1"/>
          <p:nvPr>
            <p:ph idx="1" type="body"/>
          </p:nvPr>
        </p:nvSpPr>
        <p:spPr>
          <a:xfrm>
            <a:off x="685800" y="4416425"/>
            <a:ext cx="5486400" cy="41830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Peer buddies need to be a shared position so that no one scout is always with the same person.</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The Peer Buddy will:</a:t>
            </a:r>
            <a:endParaRPr/>
          </a:p>
          <a:p>
            <a:pPr indent="-228600" lvl="1" marL="685800" marR="0" rtl="0" algn="l">
              <a:spcBef>
                <a:spcPts val="0"/>
              </a:spcBef>
              <a:spcAft>
                <a:spcPts val="0"/>
              </a:spcAft>
              <a:buClr>
                <a:schemeClr val="dk1"/>
              </a:buClr>
              <a:buSzPts val="1200"/>
              <a:buFont typeface="Calibri"/>
              <a:buChar char="•"/>
            </a:pPr>
            <a:r>
              <a:rPr b="0" i="0" lang="en-US" sz="1200" u="none" cap="none" strike="noStrike">
                <a:solidFill>
                  <a:schemeClr val="dk1"/>
                </a:solidFill>
                <a:latin typeface="Calibri"/>
                <a:ea typeface="Calibri"/>
                <a:cs typeface="Calibri"/>
                <a:sym typeface="Calibri"/>
              </a:rPr>
              <a:t>Assist at the meeting/activity.</a:t>
            </a:r>
            <a:endParaRPr/>
          </a:p>
          <a:p>
            <a:pPr indent="-228600" lvl="1" marL="68580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Stand next to Peer Buddy during circle up/ activity</a:t>
            </a:r>
            <a:endParaRPr/>
          </a:p>
          <a:p>
            <a:pPr indent="-171450" lvl="1" marL="62865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 Offer break when stressed or anxious</a:t>
            </a:r>
            <a:endParaRPr/>
          </a:p>
          <a:p>
            <a:pPr indent="-228600" lvl="1" marL="68580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Re-explain directions, break down into smaller steps</a:t>
            </a:r>
            <a:endParaRPr/>
          </a:p>
          <a:p>
            <a:pPr indent="-228600" lvl="1" marL="68580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Keep him/her actively engaged</a:t>
            </a:r>
            <a:endParaRPr/>
          </a:p>
          <a:p>
            <a:pPr indent="-228600" lvl="1" marL="685800" marR="0" rtl="0" algn="l">
              <a:spcBef>
                <a:spcPts val="0"/>
              </a:spcBef>
              <a:spcAft>
                <a:spcPts val="0"/>
              </a:spcAft>
              <a:buClr>
                <a:schemeClr val="dk1"/>
              </a:buClr>
              <a:buSzPts val="1200"/>
              <a:buFont typeface="Arial"/>
              <a:buChar char="•"/>
            </a:pPr>
            <a:r>
              <a:rPr b="0" i="0" lang="en-US" sz="1200" u="none" cap="none" strike="noStrike">
                <a:solidFill>
                  <a:schemeClr val="dk1"/>
                </a:solidFill>
                <a:latin typeface="Calibri"/>
                <a:ea typeface="Calibri"/>
                <a:cs typeface="Calibri"/>
                <a:sym typeface="Calibri"/>
              </a:rPr>
              <a:t>Not to be confused with the term buddy system.</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Have an adult Scout Leader as a “go to” person if there are issues too great for the Scouts to handle or there needs to be clarification.  This adult leader will provide mentorship for the Scout and also be a support and or guide to the peer buddy.</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Assist the Scout in finding an area to participate in where the Scout is interacting in the activity, for example; patrol, activity, tent, sleeping, car assignment, etc.</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Some Scouts may not be able to participate the entire time.  Start out 5 minutes of engagement in the activity and then offer a break, then increase the time to 10 minutes and then a break etc.</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22" name="Shape 122"/>
          <p:cNvSpPr txBox="1"/>
          <p:nvPr>
            <p:ph idx="12" type="sldNum"/>
          </p:nvPr>
        </p:nvSpPr>
        <p:spPr>
          <a:xfrm>
            <a:off x="3884613"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000000"/>
                </a:solidFill>
                <a:latin typeface="Calibri"/>
                <a:ea typeface="Calibri"/>
                <a:cs typeface="Calibri"/>
                <a:sym typeface="Calibri"/>
              </a:rPr>
              <a:t>‹#›</a:t>
            </a:fld>
            <a:endParaRPr sz="1200">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2" name="Shape 12"/>
        <p:cNvGrpSpPr/>
        <p:nvPr/>
      </p:nvGrpSpPr>
      <p:grpSpPr>
        <a:xfrm>
          <a:off x="0" y="0"/>
          <a:ext cx="0" cy="0"/>
          <a:chOff x="0" y="0"/>
          <a:chExt cx="0" cy="0"/>
        </a:xfrm>
      </p:grpSpPr>
      <p:sp>
        <p:nvSpPr>
          <p:cNvPr id="13" name="Shape 13"/>
          <p:cNvSpPr txBox="1"/>
          <p:nvPr>
            <p:ph type="ctrTitle"/>
          </p:nvPr>
        </p:nvSpPr>
        <p:spPr>
          <a:xfrm>
            <a:off x="685800" y="2844371"/>
            <a:ext cx="7772400" cy="14700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Shape 14"/>
          <p:cNvSpPr txBox="1"/>
          <p:nvPr>
            <p:ph idx="1" type="subTitle"/>
          </p:nvPr>
        </p:nvSpPr>
        <p:spPr>
          <a:xfrm>
            <a:off x="1371600" y="4373605"/>
            <a:ext cx="6400800" cy="1752600"/>
          </a:xfrm>
          <a:prstGeom prst="rect">
            <a:avLst/>
          </a:prstGeom>
          <a:noFill/>
          <a:ln>
            <a:noFill/>
          </a:ln>
        </p:spPr>
        <p:txBody>
          <a:bodyPr anchorCtr="0" anchor="t" bIns="45700" lIns="91425" spcFirstLastPara="1" rIns="91425" wrap="square" tIns="45700"/>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15" name="Shape 15"/>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Shape 16"/>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7" name="Shape 17"/>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b="0" i="0" sz="1800" u="none" cap="none" strike="noStrike">
                <a:solidFill>
                  <a:schemeClr val="dk1"/>
                </a:solidFill>
                <a:latin typeface="Calibri"/>
                <a:ea typeface="Calibri"/>
                <a:cs typeface="Calibri"/>
                <a:sym typeface="Calibri"/>
              </a:defRPr>
            </a:lvl1pPr>
            <a:lvl2pPr indent="0" lvl="1" marL="0" marR="0" rtl="0" algn="l">
              <a:spcBef>
                <a:spcPts val="0"/>
              </a:spcBef>
              <a:buNone/>
              <a:defRPr b="0" i="0" sz="1800" u="none" cap="none" strike="noStrike">
                <a:solidFill>
                  <a:schemeClr val="dk1"/>
                </a:solidFill>
                <a:latin typeface="Calibri"/>
                <a:ea typeface="Calibri"/>
                <a:cs typeface="Calibri"/>
                <a:sym typeface="Calibri"/>
              </a:defRPr>
            </a:lvl2pPr>
            <a:lvl3pPr indent="0" lvl="2" marL="0" marR="0" rtl="0" algn="l">
              <a:spcBef>
                <a:spcPts val="0"/>
              </a:spcBef>
              <a:buNone/>
              <a:defRPr b="0" i="0" sz="1800" u="none" cap="none" strike="noStrike">
                <a:solidFill>
                  <a:schemeClr val="dk1"/>
                </a:solidFill>
                <a:latin typeface="Calibri"/>
                <a:ea typeface="Calibri"/>
                <a:cs typeface="Calibri"/>
                <a:sym typeface="Calibri"/>
              </a:defRPr>
            </a:lvl3pPr>
            <a:lvl4pPr indent="0" lvl="3" marL="0" marR="0" rtl="0" algn="l">
              <a:spcBef>
                <a:spcPts val="0"/>
              </a:spcBef>
              <a:buNone/>
              <a:defRPr b="0" i="0" sz="1800" u="none" cap="none" strike="noStrike">
                <a:solidFill>
                  <a:schemeClr val="dk1"/>
                </a:solidFill>
                <a:latin typeface="Calibri"/>
                <a:ea typeface="Calibri"/>
                <a:cs typeface="Calibri"/>
                <a:sym typeface="Calibri"/>
              </a:defRPr>
            </a:lvl4pPr>
            <a:lvl5pPr indent="0" lvl="4" marL="0" marR="0" rtl="0" algn="l">
              <a:spcBef>
                <a:spcPts val="0"/>
              </a:spcBef>
              <a:buNone/>
              <a:defRPr b="0" i="0" sz="1800" u="none" cap="none" strike="noStrike">
                <a:solidFill>
                  <a:schemeClr val="dk1"/>
                </a:solidFill>
                <a:latin typeface="Calibri"/>
                <a:ea typeface="Calibri"/>
                <a:cs typeface="Calibri"/>
                <a:sym typeface="Calibri"/>
              </a:defRPr>
            </a:lvl5pPr>
            <a:lvl6pPr indent="0" lvl="5" marL="0" marR="0" rtl="0" algn="l">
              <a:spcBef>
                <a:spcPts val="0"/>
              </a:spcBef>
              <a:buNone/>
              <a:defRPr b="0" i="0" sz="1800" u="none" cap="none" strike="noStrike">
                <a:solidFill>
                  <a:schemeClr val="dk1"/>
                </a:solidFill>
                <a:latin typeface="Calibri"/>
                <a:ea typeface="Calibri"/>
                <a:cs typeface="Calibri"/>
                <a:sym typeface="Calibri"/>
              </a:defRPr>
            </a:lvl6pPr>
            <a:lvl7pPr indent="0" lvl="6" marL="0" marR="0" rtl="0" algn="l">
              <a:spcBef>
                <a:spcPts val="0"/>
              </a:spcBef>
              <a:buNone/>
              <a:defRPr b="0" i="0" sz="1800" u="none" cap="none" strike="noStrike">
                <a:solidFill>
                  <a:schemeClr val="dk1"/>
                </a:solidFill>
                <a:latin typeface="Calibri"/>
                <a:ea typeface="Calibri"/>
                <a:cs typeface="Calibri"/>
                <a:sym typeface="Calibri"/>
              </a:defRPr>
            </a:lvl7pPr>
            <a:lvl8pPr indent="0" lvl="7" marL="0" marR="0" rtl="0" algn="l">
              <a:spcBef>
                <a:spcPts val="0"/>
              </a:spcBef>
              <a:buNone/>
              <a:defRPr b="0" i="0" sz="1800" u="none" cap="none" strike="noStrike">
                <a:solidFill>
                  <a:schemeClr val="dk1"/>
                </a:solidFill>
                <a:latin typeface="Calibri"/>
                <a:ea typeface="Calibri"/>
                <a:cs typeface="Calibri"/>
                <a:sym typeface="Calibri"/>
              </a:defRPr>
            </a:lvl8pPr>
            <a:lvl9pPr indent="0" lvl="8" marL="0" marR="0" rtl="0" algn="l">
              <a:spcBef>
                <a:spcPts val="0"/>
              </a:spcBef>
              <a:buNone/>
              <a:defRPr b="0" i="0" sz="1800" u="none" cap="none" strike="noStrike">
                <a:solidFill>
                  <a:schemeClr val="dk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2" name="Shape 22"/>
        <p:cNvGrpSpPr/>
        <p:nvPr/>
      </p:nvGrpSpPr>
      <p:grpSpPr>
        <a:xfrm>
          <a:off x="0" y="0"/>
          <a:ext cx="0" cy="0"/>
          <a:chOff x="0" y="0"/>
          <a:chExt cx="0" cy="0"/>
        </a:xfrm>
      </p:grpSpPr>
      <p:sp>
        <p:nvSpPr>
          <p:cNvPr id="23" name="Shape 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4" name="Shape 2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25" name="Shape 25"/>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6" name="Shape 26"/>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 name="Shape 27"/>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8" name="Shape 28"/>
        <p:cNvGrpSpPr/>
        <p:nvPr/>
      </p:nvGrpSpPr>
      <p:grpSpPr>
        <a:xfrm>
          <a:off x="0" y="0"/>
          <a:ext cx="0" cy="0"/>
          <a:chOff x="0" y="0"/>
          <a:chExt cx="0" cy="0"/>
        </a:xfrm>
      </p:grpSpPr>
      <p:sp>
        <p:nvSpPr>
          <p:cNvPr id="29" name="Shape 29"/>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0" name="Shape 3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31" name="Shape 31"/>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 name="Shape 33"/>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34" name="Shape 34"/>
        <p:cNvGrpSpPr/>
        <p:nvPr/>
      </p:nvGrpSpPr>
      <p:grpSpPr>
        <a:xfrm>
          <a:off x="0" y="0"/>
          <a:ext cx="0" cy="0"/>
          <a:chOff x="0" y="0"/>
          <a:chExt cx="0" cy="0"/>
        </a:xfrm>
      </p:grpSpPr>
      <p:sp>
        <p:nvSpPr>
          <p:cNvPr id="35" name="Shape 3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Clr>
                <a:schemeClr val="dk1"/>
              </a:buClr>
              <a:buSzPts val="4000"/>
              <a:buFont typeface="Calibri"/>
              <a:buNone/>
              <a:defRPr b="1"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6" name="Shape 3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9pPr>
          </a:lstStyle>
          <a:p/>
        </p:txBody>
      </p:sp>
      <p:sp>
        <p:nvSpPr>
          <p:cNvPr id="37" name="Shape 37"/>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40" name="Shape 40"/>
        <p:cNvGrpSpPr/>
        <p:nvPr/>
      </p:nvGrpSpPr>
      <p:grpSpPr>
        <a:xfrm>
          <a:off x="0" y="0"/>
          <a:ext cx="0" cy="0"/>
          <a:chOff x="0" y="0"/>
          <a:chExt cx="0" cy="0"/>
        </a:xfrm>
      </p:grpSpPr>
      <p:sp>
        <p:nvSpPr>
          <p:cNvPr id="41" name="Shape 4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2" name="Shape 4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3" name="Shape 43"/>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44" name="Shape 44"/>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5" name="Shape 45"/>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6" name="Shape 46"/>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7" name="Shape 47"/>
        <p:cNvGrpSpPr/>
        <p:nvPr/>
      </p:nvGrpSpPr>
      <p:grpSpPr>
        <a:xfrm>
          <a:off x="0" y="0"/>
          <a:ext cx="0" cy="0"/>
          <a:chOff x="0" y="0"/>
          <a:chExt cx="0" cy="0"/>
        </a:xfrm>
      </p:grpSpPr>
      <p:sp>
        <p:nvSpPr>
          <p:cNvPr id="48" name="Shape 4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9" name="Shape 4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50" name="Shape 5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1" name="Shape 5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52" name="Shape 52"/>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3" name="Shape 53"/>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Shape 54"/>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6" name="Shape 56"/>
        <p:cNvGrpSpPr/>
        <p:nvPr/>
      </p:nvGrpSpPr>
      <p:grpSpPr>
        <a:xfrm>
          <a:off x="0" y="0"/>
          <a:ext cx="0" cy="0"/>
          <a:chOff x="0" y="0"/>
          <a:chExt cx="0" cy="0"/>
        </a:xfrm>
      </p:grpSpPr>
      <p:sp>
        <p:nvSpPr>
          <p:cNvPr id="57" name="Shape 5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8" name="Shape 58"/>
        <p:cNvGrpSpPr/>
        <p:nvPr/>
      </p:nvGrpSpPr>
      <p:grpSpPr>
        <a:xfrm>
          <a:off x="0" y="0"/>
          <a:ext cx="0" cy="0"/>
          <a:chOff x="0" y="0"/>
          <a:chExt cx="0" cy="0"/>
        </a:xfrm>
      </p:grpSpPr>
      <p:sp>
        <p:nvSpPr>
          <p:cNvPr id="59" name="Shape 59"/>
          <p:cNvSpPr txBox="1"/>
          <p:nvPr>
            <p:ph type="title"/>
          </p:nvPr>
        </p:nvSpPr>
        <p:spPr>
          <a:xfrm>
            <a:off x="457200" y="602563"/>
            <a:ext cx="3008313" cy="116205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0" name="Shape 60"/>
          <p:cNvSpPr txBox="1"/>
          <p:nvPr>
            <p:ph idx="1" type="body"/>
          </p:nvPr>
        </p:nvSpPr>
        <p:spPr>
          <a:xfrm>
            <a:off x="3575050" y="602563"/>
            <a:ext cx="5111750" cy="585311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457200" y="1764613"/>
            <a:ext cx="3008313" cy="4691063"/>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2" name="Shape 62"/>
        <p:cNvGrpSpPr/>
        <p:nvPr/>
      </p:nvGrpSpPr>
      <p:grpSpPr>
        <a:xfrm>
          <a:off x="0" y="0"/>
          <a:ext cx="0" cy="0"/>
          <a:chOff x="0" y="0"/>
          <a:chExt cx="0" cy="0"/>
        </a:xfrm>
      </p:grpSpPr>
      <p:sp>
        <p:nvSpPr>
          <p:cNvPr id="63" name="Shape 6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4" name="Shape 64"/>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5" name="Shape 65"/>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898935"/>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Shape 11"/>
          <p:cNvSpPr txBox="1"/>
          <p:nvPr>
            <p:ph idx="1" type="body"/>
          </p:nvPr>
        </p:nvSpPr>
        <p:spPr>
          <a:xfrm>
            <a:off x="457200" y="3972084"/>
            <a:ext cx="8229600" cy="2154079"/>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8" name="Shape 18"/>
        <p:cNvGrpSpPr/>
        <p:nvPr/>
      </p:nvGrpSpPr>
      <p:grpSpPr>
        <a:xfrm>
          <a:off x="0" y="0"/>
          <a:ext cx="0" cy="0"/>
          <a:chOff x="0" y="0"/>
          <a:chExt cx="0" cy="0"/>
        </a:xfrm>
      </p:grpSpPr>
      <p:pic>
        <p:nvPicPr>
          <p:cNvPr descr="512-932_Powerpoint2.jpg" id="19" name="Shape 19"/>
          <p:cNvPicPr preferRelativeResize="0"/>
          <p:nvPr/>
        </p:nvPicPr>
        <p:blipFill rotWithShape="1">
          <a:blip r:embed="rId1">
            <a:alphaModFix/>
          </a:blip>
          <a:srcRect b="0" l="0" r="0" t="0"/>
          <a:stretch/>
        </p:blipFill>
        <p:spPr>
          <a:xfrm>
            <a:off x="0" y="0"/>
            <a:ext cx="9144000" cy="6854653"/>
          </a:xfrm>
          <a:prstGeom prst="rect">
            <a:avLst/>
          </a:prstGeom>
          <a:noFill/>
          <a:ln>
            <a:noFill/>
          </a:ln>
        </p:spPr>
      </p:pic>
      <p:sp>
        <p:nvSpPr>
          <p:cNvPr id="20" name="Shape 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1" name="Shape 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scouting.org/disabilitiesawareness.aspx"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mailto:disabilities.awareness@scouting.org" TargetMode="External"/><Relationship Id="rId4" Type="http://schemas.openxmlformats.org/officeDocument/2006/relationships/hyperlink" Target="http://scouting.org/filestore/pdf/512-73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ctrTitle"/>
          </p:nvPr>
        </p:nvSpPr>
        <p:spPr>
          <a:xfrm>
            <a:off x="685800" y="3822407"/>
            <a:ext cx="7772400" cy="966788"/>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3959"/>
              <a:buFont typeface="Calibri"/>
              <a:buNone/>
            </a:pPr>
            <a:r>
              <a:rPr b="0" i="0" lang="en-US" sz="3959" u="none" cap="none" strike="noStrike">
                <a:solidFill>
                  <a:schemeClr val="dk1"/>
                </a:solidFill>
                <a:latin typeface="Calibri"/>
                <a:ea typeface="Calibri"/>
                <a:cs typeface="Calibri"/>
                <a:sym typeface="Calibri"/>
              </a:rPr>
              <a:t>Program &amp; Planning Strategies for Working with Scouts with Disabilities</a:t>
            </a:r>
            <a:endParaRPr/>
          </a:p>
        </p:txBody>
      </p:sp>
      <p:sp>
        <p:nvSpPr>
          <p:cNvPr id="72" name="Shape 72"/>
          <p:cNvSpPr txBox="1"/>
          <p:nvPr/>
        </p:nvSpPr>
        <p:spPr>
          <a:xfrm>
            <a:off x="2039144" y="5060633"/>
            <a:ext cx="5065712" cy="1169987"/>
          </a:xfrm>
          <a:prstGeom prst="rect">
            <a:avLst/>
          </a:prstGeom>
          <a:gradFill>
            <a:gsLst>
              <a:gs pos="0">
                <a:srgbClr val="BABABA"/>
              </a:gs>
              <a:gs pos="35000">
                <a:srgbClr val="CFCFCF"/>
              </a:gs>
              <a:gs pos="100000">
                <a:srgbClr val="EDEDED"/>
              </a:gs>
            </a:gsLst>
            <a:lin ang="16200000" scaled="0"/>
          </a:gradFill>
          <a:ln cap="flat" cmpd="sng" w="9525">
            <a:solidFill>
              <a:schemeClr val="dk1"/>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noAutofit/>
          </a:bodyPr>
          <a:lstStyle/>
          <a:p>
            <a:pPr indent="0" lvl="0" marL="0" marR="0" rtl="0" algn="l">
              <a:spcBef>
                <a:spcPts val="0"/>
              </a:spcBef>
              <a:spcAft>
                <a:spcPts val="0"/>
              </a:spcAft>
              <a:buNone/>
            </a:pPr>
            <a:r>
              <a:rPr b="1" lang="en-US" sz="1400">
                <a:solidFill>
                  <a:srgbClr val="000000"/>
                </a:solidFill>
                <a:latin typeface="Arial"/>
                <a:ea typeface="Arial"/>
                <a:cs typeface="Arial"/>
                <a:sym typeface="Arial"/>
              </a:rPr>
              <a:t>Expiration Date</a:t>
            </a:r>
            <a:endParaRPr/>
          </a:p>
          <a:p>
            <a:pPr indent="0" lvl="0" marL="0" marR="0" rtl="0" algn="l">
              <a:spcBef>
                <a:spcPts val="0"/>
              </a:spcBef>
              <a:spcAft>
                <a:spcPts val="0"/>
              </a:spcAft>
              <a:buNone/>
            </a:pPr>
            <a:r>
              <a:rPr lang="en-US" sz="1400">
                <a:solidFill>
                  <a:schemeClr val="dk1"/>
                </a:solidFill>
                <a:latin typeface="Arial"/>
                <a:ea typeface="Arial"/>
                <a:cs typeface="Arial"/>
                <a:sym typeface="Arial"/>
              </a:rPr>
              <a:t>This presentation is not to be used after Dec. 31, 2019.</a:t>
            </a:r>
            <a:endParaRPr/>
          </a:p>
          <a:p>
            <a:pPr indent="0" lvl="0" marL="0" marR="0" rtl="0" algn="l">
              <a:spcBef>
                <a:spcPts val="0"/>
              </a:spcBef>
              <a:spcAft>
                <a:spcPts val="0"/>
              </a:spcAft>
              <a:buNone/>
            </a:pPr>
            <a:r>
              <a:rPr lang="en-US" sz="1400">
                <a:solidFill>
                  <a:schemeClr val="dk1"/>
                </a:solidFill>
                <a:latin typeface="Arial"/>
                <a:ea typeface="Arial"/>
                <a:cs typeface="Arial"/>
                <a:sym typeface="Arial"/>
              </a:rPr>
              <a:t>Obtain an updated version at </a:t>
            </a:r>
            <a:r>
              <a:rPr lang="en-US" sz="1400" u="sng">
                <a:solidFill>
                  <a:schemeClr val="hlink"/>
                </a:solidFill>
                <a:latin typeface="Arial"/>
                <a:ea typeface="Arial"/>
                <a:cs typeface="Arial"/>
                <a:sym typeface="Arial"/>
                <a:hlinkClick r:id="rId3"/>
              </a:rPr>
              <a:t>www.scouting.org/disabilitiesawareness.aspx</a:t>
            </a:r>
            <a:endParaRPr sz="1400">
              <a:solidFill>
                <a:srgbClr val="0070C0"/>
              </a:solidFill>
              <a:latin typeface="Arial"/>
              <a:ea typeface="Arial"/>
              <a:cs typeface="Arial"/>
              <a:sym typeface="Arial"/>
            </a:endParaRPr>
          </a:p>
          <a:p>
            <a:pPr indent="0" lvl="0" marL="0" marR="0" rtl="0" algn="l">
              <a:spcBef>
                <a:spcPts val="0"/>
              </a:spcBef>
              <a:spcAft>
                <a:spcPts val="0"/>
              </a:spcAft>
              <a:buNone/>
            </a:pPr>
            <a:r>
              <a:t/>
            </a:r>
            <a:endParaRPr sz="1400">
              <a:solidFill>
                <a:srgbClr val="0070C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Shape 131"/>
          <p:cNvSpPr txBox="1"/>
          <p:nvPr>
            <p:ph type="title"/>
          </p:nvPr>
        </p:nvSpPr>
        <p:spPr>
          <a:xfrm>
            <a:off x="457200" y="625475"/>
            <a:ext cx="8229600" cy="1287463"/>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When There Are Issues</a:t>
            </a:r>
            <a:endParaRPr/>
          </a:p>
        </p:txBody>
      </p:sp>
      <p:sp>
        <p:nvSpPr>
          <p:cNvPr id="132" name="Shape 1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000"/>
              <a:buFont typeface="Arial"/>
              <a:buNone/>
            </a:pPr>
            <a:r>
              <a:t/>
            </a:r>
            <a:endParaRPr b="0" i="0" sz="3000" u="none" cap="none" strike="noStrike">
              <a:solidFill>
                <a:schemeClr val="dk1"/>
              </a:solidFill>
              <a:latin typeface="Calibri"/>
              <a:ea typeface="Calibri"/>
              <a:cs typeface="Calibri"/>
              <a:sym typeface="Calibri"/>
            </a:endParaRPr>
          </a:p>
          <a:p>
            <a:pPr indent="-336550" lvl="1" marL="742950" marR="0" rtl="0" algn="l">
              <a:lnSpc>
                <a:spcPct val="115000"/>
              </a:lnSpc>
              <a:spcBef>
                <a:spcPts val="0"/>
              </a:spcBef>
              <a:spcAft>
                <a:spcPts val="0"/>
              </a:spcAft>
              <a:buClr>
                <a:schemeClr val="dk1"/>
              </a:buClr>
              <a:buSzPts val="3600"/>
              <a:buFont typeface="Arial"/>
              <a:buChar char="–"/>
            </a:pPr>
            <a:r>
              <a:rPr b="0" i="0" lang="en-US" sz="3600" u="none" cap="none" strike="noStrike">
                <a:solidFill>
                  <a:schemeClr val="dk1"/>
                </a:solidFill>
                <a:latin typeface="Calibri"/>
                <a:ea typeface="Calibri"/>
                <a:cs typeface="Calibri"/>
                <a:sym typeface="Calibri"/>
              </a:rPr>
              <a:t>Managing behaviors</a:t>
            </a:r>
            <a:endParaRPr/>
          </a:p>
          <a:p>
            <a:pPr indent="-336550" lvl="1" marL="742950" marR="0" rtl="0" algn="l">
              <a:lnSpc>
                <a:spcPct val="115000"/>
              </a:lnSpc>
              <a:spcBef>
                <a:spcPts val="0"/>
              </a:spcBef>
              <a:spcAft>
                <a:spcPts val="0"/>
              </a:spcAft>
              <a:buClr>
                <a:schemeClr val="dk1"/>
              </a:buClr>
              <a:buSzPts val="3600"/>
              <a:buFont typeface="Arial"/>
              <a:buChar char="–"/>
            </a:pPr>
            <a:r>
              <a:rPr b="0" i="0" lang="en-US" sz="3600" u="none" cap="none" strike="noStrike">
                <a:solidFill>
                  <a:schemeClr val="dk1"/>
                </a:solidFill>
                <a:latin typeface="Calibri"/>
                <a:ea typeface="Calibri"/>
                <a:cs typeface="Calibri"/>
                <a:sym typeface="Calibri"/>
              </a:rPr>
              <a:t>Parent participation</a:t>
            </a:r>
            <a:endParaRPr/>
          </a:p>
          <a:p>
            <a:pPr indent="-336550" lvl="1" marL="742950" marR="0" rtl="0" algn="l">
              <a:lnSpc>
                <a:spcPct val="115000"/>
              </a:lnSpc>
              <a:spcBef>
                <a:spcPts val="475"/>
              </a:spcBef>
              <a:spcAft>
                <a:spcPts val="0"/>
              </a:spcAft>
              <a:buClr>
                <a:schemeClr val="dk1"/>
              </a:buClr>
              <a:buSzPts val="3600"/>
              <a:buFont typeface="Arial"/>
              <a:buChar char="–"/>
            </a:pPr>
            <a:r>
              <a:rPr b="0" i="0" lang="en-US" sz="3600" u="none" cap="none" strike="noStrike">
                <a:solidFill>
                  <a:schemeClr val="dk1"/>
                </a:solidFill>
                <a:latin typeface="Calibri"/>
                <a:ea typeface="Calibri"/>
                <a:cs typeface="Calibri"/>
                <a:sym typeface="Calibri"/>
              </a:rPr>
              <a:t>Shorten meetings</a:t>
            </a:r>
            <a:r>
              <a:rPr b="0" i="0" lang="en-US" sz="3600" u="none" cap="none" strike="noStrike">
                <a:solidFill>
                  <a:srgbClr val="000000"/>
                </a:solidFill>
                <a:latin typeface="Calibri"/>
                <a:ea typeface="Calibri"/>
                <a:cs typeface="Calibri"/>
                <a:sym typeface="Calibri"/>
              </a:rPr>
              <a:t> </a:t>
            </a:r>
            <a:endParaRPr/>
          </a:p>
          <a:p>
            <a:pPr indent="-336550" lvl="1" marL="742950" marR="0" rtl="0" algn="l">
              <a:lnSpc>
                <a:spcPct val="115000"/>
              </a:lnSpc>
              <a:spcBef>
                <a:spcPts val="475"/>
              </a:spcBef>
              <a:spcAft>
                <a:spcPts val="0"/>
              </a:spcAft>
              <a:buClr>
                <a:schemeClr val="dk1"/>
              </a:buClr>
              <a:buSzPts val="3600"/>
              <a:buFont typeface="Arial"/>
              <a:buChar char="–"/>
            </a:pPr>
            <a:r>
              <a:rPr b="0" i="0" lang="en-US" sz="3600" u="none" cap="none" strike="noStrike">
                <a:solidFill>
                  <a:schemeClr val="dk1"/>
                </a:solidFill>
                <a:latin typeface="Calibri"/>
                <a:ea typeface="Calibri"/>
                <a:cs typeface="Calibri"/>
                <a:sym typeface="Calibri"/>
              </a:rPr>
              <a:t>Inability to participate</a:t>
            </a:r>
            <a:endParaRPr/>
          </a:p>
          <a:p>
            <a:pPr indent="0" lvl="0" marL="0" marR="0" rtl="0" algn="l">
              <a:lnSpc>
                <a:spcPct val="115000"/>
              </a:lnSpc>
              <a:spcBef>
                <a:spcPts val="638"/>
              </a:spcBef>
              <a:spcAft>
                <a:spcPts val="0"/>
              </a:spcAft>
              <a:buClr>
                <a:schemeClr val="dk1"/>
              </a:buClr>
              <a:buSzPts val="3600"/>
              <a:buFont typeface="Arial"/>
              <a:buNone/>
            </a:pPr>
            <a:r>
              <a:t/>
            </a:r>
            <a:endParaRPr b="0" i="0" sz="3600" u="none" cap="none" strike="noStrike">
              <a:solidFill>
                <a:srgbClr val="000000"/>
              </a:solidFill>
              <a:latin typeface="Calibri"/>
              <a:ea typeface="Calibri"/>
              <a:cs typeface="Calibri"/>
              <a:sym typeface="Calibri"/>
            </a:endParaRPr>
          </a:p>
        </p:txBody>
      </p:sp>
    </p:spTree>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Shape 138"/>
          <p:cNvSpPr txBox="1"/>
          <p:nvPr>
            <p:ph type="title"/>
          </p:nvPr>
        </p:nvSpPr>
        <p:spPr>
          <a:xfrm>
            <a:off x="609600" y="657225"/>
            <a:ext cx="80772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chemeClr val="dk1"/>
              </a:buClr>
              <a:buSzPts val="990"/>
              <a:buFont typeface="Calibri"/>
              <a:buNone/>
            </a:pPr>
            <a:r>
              <a:rPr b="0" i="0" lang="en-US" sz="3959" u="none" cap="none" strike="noStrike">
                <a:solidFill>
                  <a:schemeClr val="dk1"/>
                </a:solidFill>
                <a:latin typeface="Calibri"/>
                <a:ea typeface="Calibri"/>
                <a:cs typeface="Calibri"/>
                <a:sym typeface="Calibri"/>
              </a:rPr>
              <a:t>Accommodations and Modifications </a:t>
            </a:r>
            <a:endParaRPr/>
          </a:p>
        </p:txBody>
      </p:sp>
      <p:sp>
        <p:nvSpPr>
          <p:cNvPr id="139" name="Shape 13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rgbClr val="000000"/>
              </a:buClr>
              <a:buSzPts val="3200"/>
              <a:buFont typeface="Arial"/>
              <a:buNone/>
            </a:pPr>
            <a:r>
              <a:t/>
            </a:r>
            <a:endParaRPr b="0" i="0" sz="3200" u="none" cap="none" strike="noStrike">
              <a:solidFill>
                <a:srgbClr val="000000"/>
              </a:solidFill>
              <a:latin typeface="Calibri"/>
              <a:ea typeface="Calibri"/>
              <a:cs typeface="Calibri"/>
              <a:sym typeface="Calibri"/>
            </a:endParaRPr>
          </a:p>
          <a:p>
            <a:pPr indent="-342900" lvl="0" marL="342900" marR="0" rtl="0" algn="l">
              <a:spcBef>
                <a:spcPts val="0"/>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Understanding the Terms</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Timing</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Scheduling</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Setting</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Presentation</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Response</a:t>
            </a:r>
            <a:endParaRPr/>
          </a:p>
        </p:txBody>
      </p:sp>
    </p:spTree>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type="title"/>
          </p:nvPr>
        </p:nvSpPr>
        <p:spPr>
          <a:xfrm>
            <a:off x="457200" y="671513"/>
            <a:ext cx="8229600" cy="928687"/>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Physical and Medical Accessibility</a:t>
            </a:r>
            <a:endParaRPr/>
          </a:p>
        </p:txBody>
      </p:sp>
      <p:sp>
        <p:nvSpPr>
          <p:cNvPr id="146" name="Shape 14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171450" marR="0" rtl="0" algn="l">
              <a:lnSpc>
                <a:spcPct val="80000"/>
              </a:lnSpc>
              <a:spcBef>
                <a:spcPts val="0"/>
              </a:spcBef>
              <a:spcAft>
                <a:spcPts val="0"/>
              </a:spcAft>
              <a:buClr>
                <a:schemeClr val="dk1"/>
              </a:buClr>
              <a:buSzPts val="2720"/>
              <a:buFont typeface="Arial"/>
              <a:buNone/>
            </a:pPr>
            <a:r>
              <a:t/>
            </a:r>
            <a:endParaRPr b="0" i="0" sz="3200" u="none" cap="none" strike="noStrike">
              <a:solidFill>
                <a:schemeClr val="dk1"/>
              </a:solidFill>
              <a:latin typeface="Calibri"/>
              <a:ea typeface="Calibri"/>
              <a:cs typeface="Calibri"/>
              <a:sym typeface="Calibri"/>
            </a:endParaRPr>
          </a:p>
          <a:p>
            <a:pPr indent="0" lvl="0" marL="171450" marR="0" rtl="0" algn="l">
              <a:lnSpc>
                <a:spcPct val="80000"/>
              </a:lnSpc>
              <a:spcBef>
                <a:spcPts val="544"/>
              </a:spcBef>
              <a:spcAft>
                <a:spcPts val="0"/>
              </a:spcAft>
              <a:buClr>
                <a:schemeClr val="dk1"/>
              </a:buClr>
              <a:buSzPts val="2720"/>
              <a:buFont typeface="Arial"/>
              <a:buNone/>
            </a:pPr>
            <a:r>
              <a:t/>
            </a:r>
            <a:endParaRPr b="0" i="0" sz="3200" u="none" cap="none" strike="noStrike">
              <a:solidFill>
                <a:schemeClr val="dk1"/>
              </a:solidFill>
              <a:latin typeface="Calibri"/>
              <a:ea typeface="Calibri"/>
              <a:cs typeface="Calibri"/>
              <a:sym typeface="Calibri"/>
            </a:endParaRPr>
          </a:p>
          <a:p>
            <a:pPr indent="-172720" lvl="0" marL="171450" marR="0" rtl="0" algn="l">
              <a:lnSpc>
                <a:spcPct val="80000"/>
              </a:lnSpc>
              <a:spcBef>
                <a:spcPts val="544"/>
              </a:spcBef>
              <a:spcAft>
                <a:spcPts val="0"/>
              </a:spcAft>
              <a:buClr>
                <a:schemeClr val="dk1"/>
              </a:buClr>
              <a:buSzPts val="2720"/>
              <a:buFont typeface="Arial"/>
              <a:buChar char="•"/>
            </a:pPr>
            <a:r>
              <a:rPr b="0" i="0" lang="en-US" sz="3200" u="none" cap="none" strike="noStrike">
                <a:solidFill>
                  <a:schemeClr val="dk1"/>
                </a:solidFill>
                <a:latin typeface="Calibri"/>
                <a:ea typeface="Calibri"/>
                <a:cs typeface="Calibri"/>
                <a:sym typeface="Calibri"/>
              </a:rPr>
              <a:t>Facility and building</a:t>
            </a:r>
            <a:endParaRPr/>
          </a:p>
          <a:p>
            <a:pPr indent="-203200" lvl="0" marL="171450" marR="0" rtl="0" algn="l">
              <a:lnSpc>
                <a:spcPct val="80000"/>
              </a:lnSpc>
              <a:spcBef>
                <a:spcPts val="544"/>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Routes, pathways, doorways</a:t>
            </a:r>
            <a:endParaRPr/>
          </a:p>
          <a:p>
            <a:pPr indent="-203200" lvl="0" marL="171450" marR="0" rtl="0" algn="l">
              <a:lnSpc>
                <a:spcPct val="80000"/>
              </a:lnSpc>
              <a:spcBef>
                <a:spcPts val="544"/>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Access to medical personnel &amp; facilities</a:t>
            </a:r>
            <a:endParaRPr/>
          </a:p>
          <a:p>
            <a:pPr indent="0" lvl="0" marL="0" marR="0" rtl="0" algn="l">
              <a:lnSpc>
                <a:spcPct val="80000"/>
              </a:lnSpc>
              <a:spcBef>
                <a:spcPts val="544"/>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0" lvl="0" marL="0" marR="0" rtl="0" algn="l">
              <a:lnSpc>
                <a:spcPct val="80000"/>
              </a:lnSpc>
              <a:spcBef>
                <a:spcPts val="544"/>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Shape 152"/>
          <p:cNvSpPr txBox="1"/>
          <p:nvPr>
            <p:ph type="title"/>
          </p:nvPr>
        </p:nvSpPr>
        <p:spPr>
          <a:xfrm>
            <a:off x="457200" y="596900"/>
            <a:ext cx="8229600" cy="10033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Language Accessibility</a:t>
            </a:r>
            <a:endParaRPr/>
          </a:p>
        </p:txBody>
      </p:sp>
      <p:sp>
        <p:nvSpPr>
          <p:cNvPr id="153" name="Shape 15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57447" lvl="0" marL="342900" marR="0" rtl="0" algn="l">
              <a:lnSpc>
                <a:spcPct val="90000"/>
              </a:lnSpc>
              <a:spcBef>
                <a:spcPts val="0"/>
              </a:spcBef>
              <a:spcAft>
                <a:spcPts val="0"/>
              </a:spcAft>
              <a:buClr>
                <a:schemeClr val="dk1"/>
              </a:buClr>
              <a:buSzPts val="2921"/>
              <a:buFont typeface="Arial"/>
              <a:buNone/>
            </a:pPr>
            <a:r>
              <a:t/>
            </a:r>
            <a:endParaRPr b="0" i="0" sz="2960" u="none" cap="none" strike="noStrike">
              <a:solidFill>
                <a:schemeClr val="dk1"/>
              </a:solidFill>
              <a:latin typeface="Calibri"/>
              <a:ea typeface="Calibri"/>
              <a:cs typeface="Calibri"/>
              <a:sym typeface="Calibri"/>
            </a:endParaRPr>
          </a:p>
          <a:p>
            <a:pPr indent="-342900" lvl="0" marL="342900" marR="0" rtl="0" algn="l">
              <a:lnSpc>
                <a:spcPct val="90000"/>
              </a:lnSpc>
              <a:spcBef>
                <a:spcPts val="592"/>
              </a:spcBef>
              <a:spcAft>
                <a:spcPts val="0"/>
              </a:spcAft>
              <a:buClr>
                <a:schemeClr val="dk1"/>
              </a:buClr>
              <a:buSzPts val="2921"/>
              <a:buFont typeface="Arial"/>
              <a:buChar char="•"/>
            </a:pPr>
            <a:r>
              <a:rPr b="0" i="0" lang="en-US" sz="2960" u="none" cap="none" strike="noStrike">
                <a:solidFill>
                  <a:schemeClr val="dk1"/>
                </a:solidFill>
                <a:latin typeface="Calibri"/>
                <a:ea typeface="Calibri"/>
                <a:cs typeface="Calibri"/>
                <a:sym typeface="Calibri"/>
              </a:rPr>
              <a:t>Allow the Scout to choose the answer to your question </a:t>
            </a:r>
            <a:endParaRPr/>
          </a:p>
          <a:p>
            <a:pPr indent="-342900" lvl="0" marL="342900" marR="0" rtl="0" algn="l">
              <a:lnSpc>
                <a:spcPct val="90000"/>
              </a:lnSpc>
              <a:spcBef>
                <a:spcPts val="592"/>
              </a:spcBef>
              <a:spcAft>
                <a:spcPts val="0"/>
              </a:spcAft>
              <a:buClr>
                <a:schemeClr val="dk1"/>
              </a:buClr>
              <a:buSzPts val="2921"/>
              <a:buFont typeface="Arial"/>
              <a:buChar char="•"/>
            </a:pPr>
            <a:r>
              <a:rPr b="0" i="0" lang="en-US" sz="2960" u="none" cap="none" strike="noStrike">
                <a:solidFill>
                  <a:schemeClr val="dk1"/>
                </a:solidFill>
                <a:latin typeface="Calibri"/>
                <a:ea typeface="Calibri"/>
                <a:cs typeface="Calibri"/>
                <a:sym typeface="Calibri"/>
              </a:rPr>
              <a:t>Use photos</a:t>
            </a:r>
            <a:endParaRPr/>
          </a:p>
          <a:p>
            <a:pPr indent="-342900" lvl="0" marL="342900" marR="0" rtl="0" algn="l">
              <a:lnSpc>
                <a:spcPct val="90000"/>
              </a:lnSpc>
              <a:spcBef>
                <a:spcPts val="592"/>
              </a:spcBef>
              <a:spcAft>
                <a:spcPts val="0"/>
              </a:spcAft>
              <a:buClr>
                <a:schemeClr val="dk1"/>
              </a:buClr>
              <a:buSzPts val="2921"/>
              <a:buFont typeface="Arial"/>
              <a:buChar char="•"/>
            </a:pPr>
            <a:r>
              <a:rPr b="0" i="0" lang="en-US" sz="2960" u="none" cap="none" strike="noStrike">
                <a:solidFill>
                  <a:schemeClr val="dk1"/>
                </a:solidFill>
                <a:latin typeface="Calibri"/>
                <a:ea typeface="Calibri"/>
                <a:cs typeface="Calibri"/>
                <a:sym typeface="Calibri"/>
              </a:rPr>
              <a:t>Creative ways to “explain”</a:t>
            </a:r>
            <a:endParaRPr/>
          </a:p>
          <a:p>
            <a:pPr indent="-342900" lvl="0" marL="342900" marR="0" rtl="0" algn="l">
              <a:lnSpc>
                <a:spcPct val="90000"/>
              </a:lnSpc>
              <a:spcBef>
                <a:spcPts val="592"/>
              </a:spcBef>
              <a:spcAft>
                <a:spcPts val="0"/>
              </a:spcAft>
              <a:buClr>
                <a:schemeClr val="dk1"/>
              </a:buClr>
              <a:buSzPts val="2921"/>
              <a:buFont typeface="Arial"/>
              <a:buChar char="•"/>
            </a:pPr>
            <a:r>
              <a:rPr b="0" i="0" lang="en-US" sz="2960" u="none" cap="none" strike="noStrike">
                <a:solidFill>
                  <a:schemeClr val="dk1"/>
                </a:solidFill>
                <a:latin typeface="Calibri"/>
                <a:ea typeface="Calibri"/>
                <a:cs typeface="Calibri"/>
                <a:sym typeface="Calibri"/>
              </a:rPr>
              <a:t>Use a speaker or scribe</a:t>
            </a:r>
            <a:endParaRPr/>
          </a:p>
          <a:p>
            <a:pPr indent="-342900" lvl="0" marL="342900" marR="0" rtl="0" algn="l">
              <a:lnSpc>
                <a:spcPct val="90000"/>
              </a:lnSpc>
              <a:spcBef>
                <a:spcPts val="592"/>
              </a:spcBef>
              <a:spcAft>
                <a:spcPts val="0"/>
              </a:spcAft>
              <a:buClr>
                <a:schemeClr val="dk1"/>
              </a:buClr>
              <a:buSzPts val="2921"/>
              <a:buFont typeface="Arial"/>
              <a:buChar char="•"/>
            </a:pPr>
            <a:r>
              <a:rPr b="0" i="0" lang="en-US" sz="2960" u="none" cap="none" strike="noStrike">
                <a:solidFill>
                  <a:schemeClr val="dk1"/>
                </a:solidFill>
                <a:latin typeface="Calibri"/>
                <a:ea typeface="Calibri"/>
                <a:cs typeface="Calibri"/>
                <a:sym typeface="Calibri"/>
              </a:rPr>
              <a:t>Use assistive technology</a:t>
            </a:r>
            <a:endParaRPr/>
          </a:p>
        </p:txBody>
      </p:sp>
    </p:spTree>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Shape 159"/>
          <p:cNvSpPr txBox="1"/>
          <p:nvPr>
            <p:ph type="title"/>
          </p:nvPr>
        </p:nvSpPr>
        <p:spPr>
          <a:xfrm>
            <a:off x="457200" y="690563"/>
            <a:ext cx="8229600" cy="909637"/>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Small Group Event Strategies</a:t>
            </a:r>
            <a:endParaRPr/>
          </a:p>
        </p:txBody>
      </p:sp>
      <p:sp>
        <p:nvSpPr>
          <p:cNvPr id="160" name="Shape 16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800"/>
              <a:buFont typeface="Arial"/>
              <a:buNone/>
            </a:pPr>
            <a:r>
              <a:t/>
            </a:r>
            <a:endParaRPr b="0" i="0" sz="32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chemeClr val="dk1"/>
              </a:buClr>
              <a:buSzPts val="800"/>
              <a:buFont typeface="Arial"/>
              <a:buNone/>
            </a:pPr>
            <a:r>
              <a:rPr b="0" i="0" lang="en-US" sz="3200" u="none" cap="none" strike="noStrike">
                <a:solidFill>
                  <a:schemeClr val="dk1"/>
                </a:solidFill>
                <a:latin typeface="Calibri"/>
                <a:ea typeface="Calibri"/>
                <a:cs typeface="Calibri"/>
                <a:sym typeface="Calibri"/>
              </a:rPr>
              <a:t>Areas to address: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Mobility Needs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Program Accessibility Needs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Sensory Needs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Personal Care Needs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Resources Available</a:t>
            </a:r>
            <a:endParaRPr/>
          </a:p>
          <a:p>
            <a:pPr indent="-3429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457200" y="560388"/>
            <a:ext cx="8229600" cy="103981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Large Group Event Strategies</a:t>
            </a:r>
            <a:endParaRPr/>
          </a:p>
        </p:txBody>
      </p:sp>
      <p:sp>
        <p:nvSpPr>
          <p:cNvPr id="167" name="Shape 16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800"/>
              <a:buFont typeface="Arial"/>
              <a:buNone/>
            </a:pPr>
            <a:r>
              <a:t/>
            </a:r>
            <a:endParaRPr b="0" i="0" sz="3200" u="none" cap="none" strike="noStrike">
              <a:solidFill>
                <a:schemeClr val="dk1"/>
              </a:solidFill>
              <a:latin typeface="Calibri"/>
              <a:ea typeface="Calibri"/>
              <a:cs typeface="Calibri"/>
              <a:sym typeface="Calibri"/>
            </a:endParaRPr>
          </a:p>
          <a:p>
            <a:pPr indent="0" lvl="0" marL="0" marR="0" rtl="0" algn="l">
              <a:spcBef>
                <a:spcPts val="0"/>
              </a:spcBef>
              <a:spcAft>
                <a:spcPts val="0"/>
              </a:spcAft>
              <a:buClr>
                <a:schemeClr val="dk1"/>
              </a:buClr>
              <a:buSzPts val="800"/>
              <a:buFont typeface="Arial"/>
              <a:buNone/>
            </a:pPr>
            <a:r>
              <a:rPr b="0" i="0" lang="en-US" sz="3200" u="none" cap="none" strike="noStrike">
                <a:solidFill>
                  <a:schemeClr val="dk1"/>
                </a:solidFill>
                <a:latin typeface="Calibri"/>
                <a:ea typeface="Calibri"/>
                <a:cs typeface="Calibri"/>
                <a:sym typeface="Calibri"/>
              </a:rPr>
              <a:t>Areas to address: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Transportation Needs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Camping Needs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Program Accessibility Needs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Sensory Needs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Personal Care Needs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Resources Available</a:t>
            </a:r>
            <a:endParaRPr/>
          </a:p>
          <a:p>
            <a:pPr indent="-3429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Shape 173"/>
          <p:cNvSpPr txBox="1"/>
          <p:nvPr>
            <p:ph type="title"/>
          </p:nvPr>
        </p:nvSpPr>
        <p:spPr>
          <a:xfrm>
            <a:off x="457200" y="727075"/>
            <a:ext cx="8229600" cy="8731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Resources</a:t>
            </a:r>
            <a:endParaRPr/>
          </a:p>
        </p:txBody>
      </p:sp>
      <p:sp>
        <p:nvSpPr>
          <p:cNvPr id="174" name="Shape 17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0"/>
              </a:spcBef>
              <a:spcAft>
                <a:spcPts val="0"/>
              </a:spcAft>
              <a:buClr>
                <a:schemeClr val="dk1"/>
              </a:buClr>
              <a:buSzPts val="380"/>
              <a:buFont typeface="Arial"/>
              <a:buNone/>
            </a:pPr>
            <a:r>
              <a:t/>
            </a:r>
            <a:endParaRPr b="1" i="0" sz="1520" u="none" cap="none" strike="noStrike">
              <a:solidFill>
                <a:schemeClr val="dk1"/>
              </a:solidFill>
              <a:latin typeface="Calibri"/>
              <a:ea typeface="Calibri"/>
              <a:cs typeface="Calibri"/>
              <a:sym typeface="Calibri"/>
            </a:endParaRPr>
          </a:p>
          <a:p>
            <a:pPr indent="0" lvl="0" marL="0" marR="0" rtl="0" algn="l">
              <a:lnSpc>
                <a:spcPct val="80000"/>
              </a:lnSpc>
              <a:spcBef>
                <a:spcPts val="0"/>
              </a:spcBef>
              <a:spcAft>
                <a:spcPts val="0"/>
              </a:spcAft>
              <a:buClr>
                <a:schemeClr val="dk1"/>
              </a:buClr>
              <a:buSzPts val="380"/>
              <a:buFont typeface="Arial"/>
              <a:buNone/>
            </a:pPr>
            <a:r>
              <a:rPr b="1" i="0" lang="en-US" sz="1520" u="none" cap="none" strike="noStrike">
                <a:solidFill>
                  <a:schemeClr val="dk1"/>
                </a:solidFill>
                <a:latin typeface="Calibri"/>
                <a:ea typeface="Calibri"/>
                <a:cs typeface="Calibri"/>
                <a:sym typeface="Calibri"/>
              </a:rPr>
              <a:t>Scout Leaders:</a:t>
            </a:r>
            <a:endParaRPr/>
          </a:p>
          <a:p>
            <a:pPr indent="-342900" lvl="0" marL="342900" marR="0" rtl="0" algn="l">
              <a:lnSpc>
                <a:spcPct val="80000"/>
              </a:lnSpc>
              <a:spcBef>
                <a:spcPts val="304"/>
              </a:spcBef>
              <a:spcAft>
                <a:spcPts val="0"/>
              </a:spcAft>
              <a:buClr>
                <a:schemeClr val="dk1"/>
              </a:buClr>
              <a:buSzPts val="1540"/>
              <a:buFont typeface="Arial"/>
              <a:buChar char="•"/>
            </a:pPr>
            <a:r>
              <a:rPr b="0" i="0" lang="en-US" sz="1520" u="none" cap="none" strike="noStrike">
                <a:solidFill>
                  <a:schemeClr val="dk1"/>
                </a:solidFill>
                <a:latin typeface="Calibri"/>
                <a:ea typeface="Calibri"/>
                <a:cs typeface="Calibri"/>
                <a:sym typeface="Calibri"/>
              </a:rPr>
              <a:t>Leaders in your unit, district, and council with knowledge of working with disabilities</a:t>
            </a:r>
            <a:endParaRPr/>
          </a:p>
          <a:p>
            <a:pPr indent="-342900" lvl="0" marL="342900" marR="0" rtl="0" algn="l">
              <a:lnSpc>
                <a:spcPct val="80000"/>
              </a:lnSpc>
              <a:spcBef>
                <a:spcPts val="304"/>
              </a:spcBef>
              <a:spcAft>
                <a:spcPts val="0"/>
              </a:spcAft>
              <a:buClr>
                <a:schemeClr val="dk1"/>
              </a:buClr>
              <a:buSzPts val="1540"/>
              <a:buFont typeface="Arial"/>
              <a:buChar char="•"/>
            </a:pPr>
            <a:r>
              <a:rPr b="0" i="0" lang="en-US" sz="1520" u="none" cap="none" strike="noStrike">
                <a:solidFill>
                  <a:schemeClr val="dk1"/>
                </a:solidFill>
                <a:latin typeface="Calibri"/>
                <a:ea typeface="Calibri"/>
                <a:cs typeface="Calibri"/>
                <a:sym typeface="Calibri"/>
              </a:rPr>
              <a:t>District and Council Disabilities Awareness committees</a:t>
            </a:r>
            <a:endParaRPr/>
          </a:p>
          <a:p>
            <a:pPr indent="-342900" lvl="0" marL="342900" marR="0" rtl="0" algn="l">
              <a:lnSpc>
                <a:spcPct val="80000"/>
              </a:lnSpc>
              <a:spcBef>
                <a:spcPts val="304"/>
              </a:spcBef>
              <a:spcAft>
                <a:spcPts val="0"/>
              </a:spcAft>
              <a:buClr>
                <a:schemeClr val="dk1"/>
              </a:buClr>
              <a:buSzPts val="1540"/>
              <a:buFont typeface="Arial"/>
              <a:buChar char="•"/>
            </a:pPr>
            <a:r>
              <a:rPr b="0" i="0" lang="en-US" sz="1520" u="sng" cap="none" strike="noStrike">
                <a:solidFill>
                  <a:schemeClr val="hlink"/>
                </a:solidFill>
                <a:latin typeface="Calibri"/>
                <a:ea typeface="Calibri"/>
                <a:cs typeface="Calibri"/>
                <a:sym typeface="Calibri"/>
                <a:hlinkClick r:id="rId3"/>
              </a:rPr>
              <a:t>disabilities.awareness@scouting.org</a:t>
            </a:r>
            <a:endParaRPr/>
          </a:p>
          <a:p>
            <a:pPr indent="0" lvl="0" marL="0" marR="0" rtl="0" algn="l">
              <a:lnSpc>
                <a:spcPct val="80000"/>
              </a:lnSpc>
              <a:spcBef>
                <a:spcPts val="304"/>
              </a:spcBef>
              <a:spcAft>
                <a:spcPts val="0"/>
              </a:spcAft>
              <a:buClr>
                <a:schemeClr val="dk1"/>
              </a:buClr>
              <a:buSzPts val="380"/>
              <a:buFont typeface="Arial"/>
              <a:buNone/>
            </a:pPr>
            <a:r>
              <a:t/>
            </a:r>
            <a:endParaRPr b="0" i="0" sz="1520" u="none" cap="none" strike="noStrike">
              <a:solidFill>
                <a:schemeClr val="dk1"/>
              </a:solidFill>
              <a:latin typeface="Calibri"/>
              <a:ea typeface="Calibri"/>
              <a:cs typeface="Calibri"/>
              <a:sym typeface="Calibri"/>
            </a:endParaRPr>
          </a:p>
          <a:p>
            <a:pPr indent="0" lvl="0" marL="0" marR="0" rtl="0" algn="l">
              <a:lnSpc>
                <a:spcPct val="80000"/>
              </a:lnSpc>
              <a:spcBef>
                <a:spcPts val="304"/>
              </a:spcBef>
              <a:spcAft>
                <a:spcPts val="0"/>
              </a:spcAft>
              <a:buClr>
                <a:schemeClr val="dk1"/>
              </a:buClr>
              <a:buSzPts val="380"/>
              <a:buFont typeface="Arial"/>
              <a:buNone/>
            </a:pPr>
            <a:r>
              <a:rPr b="1" i="0" lang="en-US" sz="1520" u="none" cap="none" strike="noStrike">
                <a:solidFill>
                  <a:schemeClr val="dk1"/>
                </a:solidFill>
                <a:latin typeface="Calibri"/>
                <a:ea typeface="Calibri"/>
                <a:cs typeface="Calibri"/>
                <a:sym typeface="Calibri"/>
              </a:rPr>
              <a:t>Scouting.org:</a:t>
            </a:r>
            <a:endParaRPr/>
          </a:p>
          <a:p>
            <a:pPr indent="-342900" lvl="0" marL="342900" marR="0" rtl="0" algn="l">
              <a:lnSpc>
                <a:spcPct val="80000"/>
              </a:lnSpc>
              <a:spcBef>
                <a:spcPts val="304"/>
              </a:spcBef>
              <a:spcAft>
                <a:spcPts val="0"/>
              </a:spcAft>
              <a:buClr>
                <a:schemeClr val="dk1"/>
              </a:buClr>
              <a:buSzPts val="1540"/>
              <a:buFont typeface="Arial"/>
              <a:buChar char="•"/>
            </a:pPr>
            <a:r>
              <a:rPr b="0" i="0" lang="en-US" sz="1520" u="none" cap="none" strike="noStrike">
                <a:solidFill>
                  <a:schemeClr val="dk1"/>
                </a:solidFill>
                <a:latin typeface="Calibri"/>
                <a:ea typeface="Calibri"/>
                <a:cs typeface="Calibri"/>
                <a:sym typeface="Calibri"/>
              </a:rPr>
              <a:t> </a:t>
            </a:r>
            <a:r>
              <a:rPr b="0" i="0" lang="en-US" sz="1520" u="sng" cap="none" strike="noStrike">
                <a:solidFill>
                  <a:schemeClr val="dk1"/>
                </a:solidFill>
                <a:latin typeface="Calibri"/>
                <a:ea typeface="Calibri"/>
                <a:cs typeface="Calibri"/>
                <a:sym typeface="Calibri"/>
              </a:rPr>
              <a:t>A Guide to working with Scouts with DisABILITIES </a:t>
            </a:r>
            <a:r>
              <a:rPr b="0" i="0" lang="en-US" sz="1200" u="none" cap="none" strike="noStrike">
                <a:solidFill>
                  <a:schemeClr val="dk1"/>
                </a:solidFill>
                <a:latin typeface="Calibri"/>
                <a:ea typeface="Calibri"/>
                <a:cs typeface="Calibri"/>
                <a:sym typeface="Calibri"/>
              </a:rPr>
              <a:t> </a:t>
            </a:r>
            <a:r>
              <a:rPr b="0" i="0" lang="en-US" sz="1200" u="sng" cap="none" strike="noStrike">
                <a:solidFill>
                  <a:schemeClr val="hlink"/>
                </a:solidFill>
                <a:latin typeface="Calibri"/>
                <a:ea typeface="Calibri"/>
                <a:cs typeface="Calibri"/>
                <a:sym typeface="Calibri"/>
                <a:hlinkClick r:id="rId4"/>
              </a:rPr>
              <a:t>http://scouting.org/filestore/pdf/510-071.pdf</a:t>
            </a:r>
            <a:endParaRPr/>
          </a:p>
          <a:p>
            <a:pPr indent="-342900" lvl="0" marL="342900" marR="0" rtl="0" algn="l">
              <a:lnSpc>
                <a:spcPct val="80000"/>
              </a:lnSpc>
              <a:spcBef>
                <a:spcPts val="304"/>
              </a:spcBef>
              <a:spcAft>
                <a:spcPts val="0"/>
              </a:spcAft>
              <a:buClr>
                <a:schemeClr val="dk1"/>
              </a:buClr>
              <a:buSzPts val="1540"/>
              <a:buFont typeface="Arial"/>
              <a:buChar char="•"/>
            </a:pPr>
            <a:r>
              <a:rPr b="0" i="0" lang="en-US" sz="1520" u="none" cap="none" strike="noStrike">
                <a:solidFill>
                  <a:schemeClr val="dk1"/>
                </a:solidFill>
                <a:latin typeface="Calibri"/>
                <a:ea typeface="Calibri"/>
                <a:cs typeface="Calibri"/>
                <a:sym typeface="Calibri"/>
              </a:rPr>
              <a:t>Individual Scout Achievement, No. 512-936 </a:t>
            </a:r>
            <a:endParaRPr/>
          </a:p>
          <a:p>
            <a:pPr indent="-342900" lvl="0" marL="342900" marR="0" rtl="0" algn="l">
              <a:lnSpc>
                <a:spcPct val="80000"/>
              </a:lnSpc>
              <a:spcBef>
                <a:spcPts val="304"/>
              </a:spcBef>
              <a:spcAft>
                <a:spcPts val="0"/>
              </a:spcAft>
              <a:buClr>
                <a:schemeClr val="dk1"/>
              </a:buClr>
              <a:buSzPts val="1540"/>
              <a:buFont typeface="Arial"/>
              <a:buChar char="•"/>
            </a:pPr>
            <a:r>
              <a:rPr b="0" i="0" lang="en-US" sz="1520" u="none" cap="none" strike="noStrike">
                <a:solidFill>
                  <a:schemeClr val="dk1"/>
                </a:solidFill>
                <a:latin typeface="Calibri"/>
                <a:ea typeface="Calibri"/>
                <a:cs typeface="Calibri"/>
                <a:sym typeface="Calibri"/>
              </a:rPr>
              <a:t>BSA Disabilities Awareness web page  http://scouting.org/disabilitiesawareness.aspx</a:t>
            </a:r>
            <a:endParaRPr/>
          </a:p>
          <a:p>
            <a:pPr indent="0" lvl="0" marL="0" marR="0" rtl="0" algn="l">
              <a:lnSpc>
                <a:spcPct val="80000"/>
              </a:lnSpc>
              <a:spcBef>
                <a:spcPts val="304"/>
              </a:spcBef>
              <a:spcAft>
                <a:spcPts val="0"/>
              </a:spcAft>
              <a:buClr>
                <a:schemeClr val="dk1"/>
              </a:buClr>
              <a:buSzPts val="1520"/>
              <a:buFont typeface="Arial"/>
              <a:buNone/>
            </a:pPr>
            <a:r>
              <a:t/>
            </a:r>
            <a:endParaRPr b="0" i="0" sz="1520" u="none" cap="none" strike="noStrike">
              <a:solidFill>
                <a:schemeClr val="dk1"/>
              </a:solidFill>
              <a:latin typeface="Calibri"/>
              <a:ea typeface="Calibri"/>
              <a:cs typeface="Calibri"/>
              <a:sym typeface="Calibri"/>
            </a:endParaRPr>
          </a:p>
          <a:p>
            <a:pPr indent="0" lvl="0" marL="0" marR="0" rtl="0" algn="l">
              <a:lnSpc>
                <a:spcPct val="80000"/>
              </a:lnSpc>
              <a:spcBef>
                <a:spcPts val="304"/>
              </a:spcBef>
              <a:spcAft>
                <a:spcPts val="0"/>
              </a:spcAft>
              <a:buClr>
                <a:schemeClr val="dk1"/>
              </a:buClr>
              <a:buSzPts val="1520"/>
              <a:buFont typeface="Arial"/>
              <a:buNone/>
            </a:pPr>
            <a:r>
              <a:rPr b="1" i="0" lang="en-US" sz="1520" u="none" cap="none" strike="noStrike">
                <a:solidFill>
                  <a:schemeClr val="dk1"/>
                </a:solidFill>
                <a:latin typeface="Calibri"/>
                <a:ea typeface="Calibri"/>
                <a:cs typeface="Calibri"/>
                <a:sym typeface="Calibri"/>
              </a:rPr>
              <a:t>Books:</a:t>
            </a:r>
            <a:endParaRPr/>
          </a:p>
          <a:p>
            <a:pPr indent="-342900" lvl="0" marL="342900" marR="0" rtl="0" algn="l">
              <a:lnSpc>
                <a:spcPct val="80000"/>
              </a:lnSpc>
              <a:spcBef>
                <a:spcPts val="304"/>
              </a:spcBef>
              <a:spcAft>
                <a:spcPts val="0"/>
              </a:spcAft>
              <a:buClr>
                <a:schemeClr val="dk1"/>
              </a:buClr>
              <a:buSzPts val="1540"/>
              <a:buFont typeface="Arial"/>
              <a:buChar char="•"/>
            </a:pPr>
            <a:r>
              <a:rPr b="0" i="0" lang="en-US" sz="1520" u="sng" cap="none" strike="noStrike">
                <a:solidFill>
                  <a:schemeClr val="dk1"/>
                </a:solidFill>
                <a:latin typeface="Calibri"/>
                <a:ea typeface="Calibri"/>
                <a:cs typeface="Calibri"/>
                <a:sym typeface="Calibri"/>
              </a:rPr>
              <a:t>The Complete Guide to Asperger’s Syndrome</a:t>
            </a:r>
            <a:r>
              <a:rPr b="0" i="0" lang="en-US" sz="1520" u="none" cap="none" strike="noStrike">
                <a:solidFill>
                  <a:schemeClr val="dk1"/>
                </a:solidFill>
                <a:latin typeface="Calibri"/>
                <a:ea typeface="Calibri"/>
                <a:cs typeface="Calibri"/>
                <a:sym typeface="Calibri"/>
              </a:rPr>
              <a:t> by Tony Attwood</a:t>
            </a:r>
            <a:endParaRPr/>
          </a:p>
          <a:p>
            <a:pPr indent="-342900" lvl="0" marL="342900" marR="0" rtl="0" algn="l">
              <a:lnSpc>
                <a:spcPct val="80000"/>
              </a:lnSpc>
              <a:spcBef>
                <a:spcPts val="304"/>
              </a:spcBef>
              <a:spcAft>
                <a:spcPts val="0"/>
              </a:spcAft>
              <a:buClr>
                <a:schemeClr val="dk1"/>
              </a:buClr>
              <a:buSzPts val="1540"/>
              <a:buFont typeface="Arial"/>
              <a:buChar char="•"/>
            </a:pPr>
            <a:r>
              <a:rPr b="0" i="0" lang="en-US" sz="1520" u="sng" cap="none" strike="noStrike">
                <a:solidFill>
                  <a:schemeClr val="dk1"/>
                </a:solidFill>
                <a:latin typeface="Calibri"/>
                <a:ea typeface="Calibri"/>
                <a:cs typeface="Calibri"/>
                <a:sym typeface="Calibri"/>
              </a:rPr>
              <a:t>It’s So Much Work to Be Your Friend: Helping the Child with Learning Disabilities Find Social Success </a:t>
            </a:r>
            <a:r>
              <a:rPr b="0" i="0" lang="en-US" sz="1520" u="none" cap="none" strike="noStrike">
                <a:solidFill>
                  <a:schemeClr val="dk1"/>
                </a:solidFill>
                <a:latin typeface="Calibri"/>
                <a:ea typeface="Calibri"/>
                <a:cs typeface="Calibri"/>
                <a:sym typeface="Calibri"/>
              </a:rPr>
              <a:t>by Richard Lavoie</a:t>
            </a:r>
            <a:endParaRPr/>
          </a:p>
          <a:p>
            <a:pPr indent="-342900" lvl="0" marL="342900" marR="0" rtl="0" algn="l">
              <a:lnSpc>
                <a:spcPct val="80000"/>
              </a:lnSpc>
              <a:spcBef>
                <a:spcPts val="304"/>
              </a:spcBef>
              <a:spcAft>
                <a:spcPts val="0"/>
              </a:spcAft>
              <a:buClr>
                <a:schemeClr val="dk1"/>
              </a:buClr>
              <a:buSzPts val="1540"/>
              <a:buFont typeface="Arial"/>
              <a:buChar char="•"/>
            </a:pPr>
            <a:r>
              <a:rPr b="0" i="0" lang="en-US" sz="1520" u="sng" cap="none" strike="noStrike">
                <a:solidFill>
                  <a:schemeClr val="dk1"/>
                </a:solidFill>
                <a:latin typeface="Calibri"/>
                <a:ea typeface="Calibri"/>
                <a:cs typeface="Calibri"/>
                <a:sym typeface="Calibri"/>
              </a:rPr>
              <a:t>101 Games for Groups</a:t>
            </a:r>
            <a:r>
              <a:rPr b="1" i="0" lang="en-US" sz="1520" u="none" cap="none" strike="noStrike">
                <a:solidFill>
                  <a:schemeClr val="dk1"/>
                </a:solidFill>
                <a:latin typeface="Calibri"/>
                <a:ea typeface="Calibri"/>
                <a:cs typeface="Calibri"/>
                <a:sym typeface="Calibri"/>
              </a:rPr>
              <a:t> </a:t>
            </a:r>
            <a:r>
              <a:rPr b="0" i="0" lang="en-US" sz="1520" u="none" cap="none" strike="noStrike">
                <a:solidFill>
                  <a:schemeClr val="dk1"/>
                </a:solidFill>
                <a:latin typeface="Calibri"/>
                <a:ea typeface="Calibri"/>
                <a:cs typeface="Calibri"/>
                <a:sym typeface="Calibri"/>
              </a:rPr>
              <a:t>by Maxie Ashton B.Sc. (OT) &amp; Lana Varga RN, RPN</a:t>
            </a:r>
            <a:endParaRP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592138" y="661988"/>
            <a:ext cx="8229600" cy="10922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Objective</a:t>
            </a:r>
            <a:endParaRPr/>
          </a:p>
        </p:txBody>
      </p:sp>
      <p:sp>
        <p:nvSpPr>
          <p:cNvPr id="78" name="Shape 7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rgbClr val="000000"/>
              </a:buClr>
              <a:buSzPts val="900"/>
              <a:buFont typeface="Arial"/>
              <a:buNone/>
            </a:pPr>
            <a:r>
              <a:t/>
            </a:r>
            <a:endParaRPr b="0" i="0" sz="3600" u="none" cap="none" strike="noStrike">
              <a:solidFill>
                <a:srgbClr val="000000"/>
              </a:solidFill>
              <a:latin typeface="Calibri"/>
              <a:ea typeface="Calibri"/>
              <a:cs typeface="Calibri"/>
              <a:sym typeface="Calibri"/>
            </a:endParaRPr>
          </a:p>
          <a:p>
            <a:pPr indent="0" lvl="0" marL="0" marR="0" rtl="0" algn="l">
              <a:spcBef>
                <a:spcPts val="0"/>
              </a:spcBef>
              <a:spcAft>
                <a:spcPts val="0"/>
              </a:spcAft>
              <a:buClr>
                <a:srgbClr val="000000"/>
              </a:buClr>
              <a:buSzPts val="900"/>
              <a:buFont typeface="Arial"/>
              <a:buNone/>
            </a:pPr>
            <a:r>
              <a:rPr b="0" i="0" lang="en-US" sz="3600" u="none" cap="none" strike="noStrike">
                <a:solidFill>
                  <a:srgbClr val="000000"/>
                </a:solidFill>
                <a:latin typeface="Calibri"/>
                <a:ea typeface="Calibri"/>
                <a:cs typeface="Calibri"/>
                <a:sym typeface="Calibri"/>
              </a:rPr>
              <a:t>Provide Scout leaders with strategies for successful meetings and events in Scouting. </a:t>
            </a:r>
            <a:br>
              <a:rPr b="0" i="0" lang="en-US" sz="3600" u="none" cap="none" strike="noStrike">
                <a:solidFill>
                  <a:srgbClr val="000000"/>
                </a:solidFill>
                <a:latin typeface="Calibri"/>
                <a:ea typeface="Calibri"/>
                <a:cs typeface="Calibri"/>
                <a:sym typeface="Calibri"/>
              </a:rPr>
            </a:br>
            <a:endParaRPr b="0" i="0" sz="3600" u="none" cap="none" strike="noStrike">
              <a:solidFill>
                <a:srgbClr val="000000"/>
              </a:solidFill>
              <a:latin typeface="Calibri"/>
              <a:ea typeface="Calibri"/>
              <a:cs typeface="Calibri"/>
              <a:sym typeface="Calibri"/>
            </a:endParaRPr>
          </a:p>
          <a:p>
            <a:pPr indent="0" lvl="0" marL="0" marR="0" rtl="0" algn="l">
              <a:spcBef>
                <a:spcPts val="0"/>
              </a:spcBef>
              <a:spcAft>
                <a:spcPts val="0"/>
              </a:spcAft>
              <a:buClr>
                <a:srgbClr val="000000"/>
              </a:buClr>
              <a:buSzPts val="900"/>
              <a:buFont typeface="Arial"/>
              <a:buNone/>
            </a:pPr>
            <a:r>
              <a:t/>
            </a:r>
            <a:endParaRPr b="0" i="0" sz="3600" u="none" cap="none" strike="noStrike">
              <a:solidFill>
                <a:srgbClr val="000000"/>
              </a:solidFill>
              <a:latin typeface="Calibri"/>
              <a:ea typeface="Calibri"/>
              <a:cs typeface="Calibri"/>
              <a:sym typeface="Calibri"/>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519113" y="801688"/>
            <a:ext cx="8229600" cy="604837"/>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990"/>
              <a:buFont typeface="Calibri"/>
              <a:buNone/>
            </a:pPr>
            <a:r>
              <a:rPr b="0" i="0" lang="en-US" sz="3959" u="none" cap="none" strike="noStrike">
                <a:solidFill>
                  <a:srgbClr val="000000"/>
                </a:solidFill>
                <a:latin typeface="Calibri"/>
                <a:ea typeface="Calibri"/>
                <a:cs typeface="Calibri"/>
                <a:sym typeface="Calibri"/>
              </a:rPr>
              <a:t>Know Your Scout</a:t>
            </a:r>
            <a:endParaRPr/>
          </a:p>
        </p:txBody>
      </p:sp>
      <p:sp>
        <p:nvSpPr>
          <p:cNvPr id="85" name="Shape 8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rgbClr val="000000"/>
              </a:buClr>
              <a:buSzPts val="3200"/>
              <a:buFont typeface="Arial"/>
              <a:buNone/>
            </a:pPr>
            <a:r>
              <a:t/>
            </a:r>
            <a:endParaRPr b="0" i="0" sz="3200" u="none" cap="none" strike="noStrike">
              <a:solidFill>
                <a:srgbClr val="000000"/>
              </a:solidFill>
              <a:latin typeface="Calibri"/>
              <a:ea typeface="Calibri"/>
              <a:cs typeface="Calibri"/>
              <a:sym typeface="Calibri"/>
            </a:endParaRPr>
          </a:p>
          <a:p>
            <a:pPr indent="-342900" lvl="0" marL="342900" marR="0" rtl="0" algn="l">
              <a:spcBef>
                <a:spcPts val="0"/>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Scout’s strengths </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Scout’s challenges</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chemeClr val="dk1"/>
                </a:solidFill>
                <a:latin typeface="Calibri"/>
                <a:ea typeface="Calibri"/>
                <a:cs typeface="Calibri"/>
                <a:sym typeface="Calibri"/>
              </a:rPr>
              <a:t>Scout’s goals</a:t>
            </a:r>
            <a:r>
              <a:rPr b="0" i="0" lang="en-US" sz="3200" u="none" cap="none" strike="noStrike">
                <a:solidFill>
                  <a:srgbClr val="000000"/>
                </a:solidFill>
                <a:latin typeface="Calibri"/>
                <a:ea typeface="Calibri"/>
                <a:cs typeface="Calibri"/>
                <a:sym typeface="Calibri"/>
              </a:rPr>
              <a:t> </a:t>
            </a:r>
            <a:endParaRPr/>
          </a:p>
          <a:p>
            <a:pPr indent="-342900" lvl="0" marL="342900" marR="0" rtl="0" algn="l">
              <a:spcBef>
                <a:spcPts val="638"/>
              </a:spcBef>
              <a:spcAft>
                <a:spcPts val="0"/>
              </a:spcAft>
              <a:buClr>
                <a:srgbClr val="000000"/>
              </a:buClr>
              <a:buSzPts val="3200"/>
              <a:buFont typeface="Arial"/>
              <a:buChar char="•"/>
            </a:pPr>
            <a:r>
              <a:rPr b="0" i="1" lang="en-US" sz="3200" u="none" cap="none" strike="noStrike">
                <a:solidFill>
                  <a:schemeClr val="dk1"/>
                </a:solidFill>
                <a:latin typeface="Calibri"/>
                <a:ea typeface="Calibri"/>
                <a:cs typeface="Calibri"/>
                <a:sym typeface="Calibri"/>
              </a:rPr>
              <a:t>Know Your Scout</a:t>
            </a:r>
            <a:r>
              <a:rPr b="0" i="0" lang="en-US" sz="3200" u="none" cap="none" strike="noStrike">
                <a:solidFill>
                  <a:schemeClr val="dk1"/>
                </a:solidFill>
                <a:latin typeface="Calibri"/>
                <a:ea typeface="Calibri"/>
                <a:cs typeface="Calibri"/>
                <a:sym typeface="Calibri"/>
              </a:rPr>
              <a:t> handout</a:t>
            </a:r>
            <a:endParaRPr/>
          </a:p>
        </p:txBody>
      </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457200" y="849313"/>
            <a:ext cx="8229600" cy="858837"/>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Know Your Unit</a:t>
            </a:r>
            <a:endParaRPr/>
          </a:p>
        </p:txBody>
      </p:sp>
      <p:sp>
        <p:nvSpPr>
          <p:cNvPr id="91" name="Shape 9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0"/>
              </a:spcBef>
              <a:spcAft>
                <a:spcPts val="0"/>
              </a:spcAft>
              <a:buClr>
                <a:schemeClr val="dk1"/>
              </a:buClr>
              <a:buSzPts val="1100"/>
              <a:buFont typeface="Arial"/>
              <a:buNone/>
            </a:pPr>
            <a:r>
              <a:t/>
            </a:r>
            <a:endParaRPr b="0" i="0" sz="3000" u="none" cap="none" strike="noStrike">
              <a:solidFill>
                <a:schemeClr val="dk1"/>
              </a:solidFill>
              <a:latin typeface="Calibri"/>
              <a:ea typeface="Calibri"/>
              <a:cs typeface="Calibri"/>
              <a:sym typeface="Calibri"/>
            </a:endParaRPr>
          </a:p>
          <a:p>
            <a:pPr indent="-419100" lvl="0" marL="457200" marR="0" rtl="0" algn="l">
              <a:lnSpc>
                <a:spcPct val="115000"/>
              </a:lnSpc>
              <a:spcBef>
                <a:spcPts val="0"/>
              </a:spcBef>
              <a:spcAft>
                <a:spcPts val="0"/>
              </a:spcAft>
              <a:buClr>
                <a:schemeClr val="dk1"/>
              </a:buClr>
              <a:buSzPts val="3000"/>
              <a:buFont typeface="Calibri"/>
              <a:buChar char="•"/>
            </a:pPr>
            <a:r>
              <a:rPr b="0" i="0" lang="en-US" sz="3000" u="none" cap="none" strike="noStrike">
                <a:solidFill>
                  <a:schemeClr val="dk1"/>
                </a:solidFill>
                <a:latin typeface="Calibri"/>
                <a:ea typeface="Calibri"/>
                <a:cs typeface="Calibri"/>
                <a:sym typeface="Calibri"/>
              </a:rPr>
              <a:t>What are the Scout’s disabilities</a:t>
            </a:r>
            <a:endParaRPr/>
          </a:p>
          <a:p>
            <a:pPr indent="-419100" lvl="0" marL="457200" marR="0" rtl="0" algn="l">
              <a:lnSpc>
                <a:spcPct val="115000"/>
              </a:lnSpc>
              <a:spcBef>
                <a:spcPts val="0"/>
              </a:spcBef>
              <a:spcAft>
                <a:spcPts val="0"/>
              </a:spcAft>
              <a:buClr>
                <a:schemeClr val="dk1"/>
              </a:buClr>
              <a:buSzPts val="3000"/>
              <a:buFont typeface="Calibri"/>
              <a:buChar char="•"/>
            </a:pPr>
            <a:r>
              <a:rPr b="0" i="0" lang="en-US" sz="3000" u="none" cap="none" strike="noStrike">
                <a:solidFill>
                  <a:schemeClr val="dk1"/>
                </a:solidFill>
                <a:latin typeface="Calibri"/>
                <a:ea typeface="Calibri"/>
                <a:cs typeface="Calibri"/>
                <a:sym typeface="Calibri"/>
              </a:rPr>
              <a:t>Medications</a:t>
            </a:r>
            <a:endParaRPr/>
          </a:p>
          <a:p>
            <a:pPr indent="-419100" lvl="0" marL="457200" marR="0" rtl="0" algn="l">
              <a:lnSpc>
                <a:spcPct val="115000"/>
              </a:lnSpc>
              <a:spcBef>
                <a:spcPts val="0"/>
              </a:spcBef>
              <a:spcAft>
                <a:spcPts val="0"/>
              </a:spcAft>
              <a:buClr>
                <a:schemeClr val="dk1"/>
              </a:buClr>
              <a:buSzPts val="3000"/>
              <a:buFont typeface="Calibri"/>
              <a:buChar char="•"/>
            </a:pPr>
            <a:r>
              <a:rPr b="0" i="0" lang="en-US" sz="3000" u="none" cap="none" strike="noStrike">
                <a:solidFill>
                  <a:schemeClr val="dk1"/>
                </a:solidFill>
                <a:latin typeface="Calibri"/>
                <a:ea typeface="Calibri"/>
                <a:cs typeface="Calibri"/>
                <a:sym typeface="Calibri"/>
              </a:rPr>
              <a:t>Safety considerations</a:t>
            </a:r>
            <a:endParaRPr/>
          </a:p>
          <a:p>
            <a:pPr indent="-419100" lvl="0" marL="457200" marR="0" rtl="0" algn="l">
              <a:lnSpc>
                <a:spcPct val="115000"/>
              </a:lnSpc>
              <a:spcBef>
                <a:spcPts val="0"/>
              </a:spcBef>
              <a:spcAft>
                <a:spcPts val="0"/>
              </a:spcAft>
              <a:buClr>
                <a:schemeClr val="dk1"/>
              </a:buClr>
              <a:buSzPts val="3000"/>
              <a:buFont typeface="Calibri"/>
              <a:buChar char="•"/>
            </a:pPr>
            <a:r>
              <a:rPr b="0" i="0" lang="en-US" sz="3000" u="none" cap="none" strike="noStrike">
                <a:solidFill>
                  <a:schemeClr val="dk1"/>
                </a:solidFill>
                <a:latin typeface="Calibri"/>
                <a:ea typeface="Calibri"/>
                <a:cs typeface="Calibri"/>
                <a:sym typeface="Calibri"/>
              </a:rPr>
              <a:t>Size of the group</a:t>
            </a:r>
            <a:endParaRPr/>
          </a:p>
          <a:p>
            <a:pPr indent="-419100" lvl="0" marL="457200" marR="0" rtl="0" algn="l">
              <a:lnSpc>
                <a:spcPct val="115000"/>
              </a:lnSpc>
              <a:spcBef>
                <a:spcPts val="0"/>
              </a:spcBef>
              <a:spcAft>
                <a:spcPts val="0"/>
              </a:spcAft>
              <a:buClr>
                <a:schemeClr val="dk1"/>
              </a:buClr>
              <a:buSzPts val="3000"/>
              <a:buFont typeface="Calibri"/>
              <a:buChar char="•"/>
            </a:pPr>
            <a:r>
              <a:rPr b="0" i="0" lang="en-US" sz="3000" u="none" cap="none" strike="noStrike">
                <a:solidFill>
                  <a:schemeClr val="dk1"/>
                </a:solidFill>
                <a:latin typeface="Calibri"/>
                <a:ea typeface="Calibri"/>
                <a:cs typeface="Calibri"/>
                <a:sym typeface="Calibri"/>
              </a:rPr>
              <a:t>Unit experiences</a:t>
            </a:r>
            <a:endParaRPr/>
          </a:p>
          <a:p>
            <a:pPr indent="-342900" lvl="0" marL="342900" marR="0" rtl="0" algn="l">
              <a:spcBef>
                <a:spcPts val="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457200" y="625475"/>
            <a:ext cx="8229600" cy="9747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Communicating With Your Scout</a:t>
            </a:r>
            <a:endParaRPr/>
          </a:p>
        </p:txBody>
      </p:sp>
      <p:sp>
        <p:nvSpPr>
          <p:cNvPr id="98" name="Shape 9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Avoid a lot of noise and distractions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Reword your questions </a:t>
            </a:r>
            <a:endParaRPr/>
          </a:p>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Break your directions into smaller steps </a:t>
            </a:r>
            <a:endParaRPr/>
          </a:p>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Allow time to answer you </a:t>
            </a:r>
            <a:endParaRPr/>
          </a:p>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Get to the point</a:t>
            </a:r>
            <a:endParaRPr/>
          </a:p>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If you do not understand, ask the Scout to repeat it</a:t>
            </a:r>
            <a:endParaRPr/>
          </a:p>
          <a:p>
            <a:pPr indent="0" lvl="0" marL="0" marR="0" rtl="0" algn="l">
              <a:spcBef>
                <a:spcPts val="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Shape 103"/>
          <p:cNvSpPr txBox="1"/>
          <p:nvPr>
            <p:ph type="title"/>
          </p:nvPr>
        </p:nvSpPr>
        <p:spPr>
          <a:xfrm>
            <a:off x="457200" y="966788"/>
            <a:ext cx="8229600" cy="63341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990"/>
              <a:buFont typeface="Calibri"/>
              <a:buNone/>
            </a:pPr>
            <a:r>
              <a:rPr b="0" i="0" lang="en-US" sz="3959" u="none" cap="none" strike="noStrike">
                <a:solidFill>
                  <a:srgbClr val="000000"/>
                </a:solidFill>
                <a:latin typeface="Calibri"/>
                <a:ea typeface="Calibri"/>
                <a:cs typeface="Calibri"/>
                <a:sym typeface="Calibri"/>
              </a:rPr>
              <a:t>Challenges You May Experience</a:t>
            </a:r>
            <a:endParaRPr/>
          </a:p>
        </p:txBody>
      </p:sp>
      <p:sp>
        <p:nvSpPr>
          <p:cNvPr id="104" name="Shape 10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Sensory Issues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Managing your Meeting</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Social Integration</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Adaptations and Modifications</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Accessibility</a:t>
            </a:r>
            <a:endParaRPr/>
          </a:p>
          <a:p>
            <a:pPr indent="-3429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Shape 110"/>
          <p:cNvSpPr txBox="1"/>
          <p:nvPr>
            <p:ph type="title"/>
          </p:nvPr>
        </p:nvSpPr>
        <p:spPr>
          <a:xfrm>
            <a:off x="457200" y="765175"/>
            <a:ext cx="8229600" cy="9144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Sensory Issues</a:t>
            </a:r>
            <a:endParaRPr/>
          </a:p>
        </p:txBody>
      </p:sp>
      <p:sp>
        <p:nvSpPr>
          <p:cNvPr id="111" name="Shape 1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rgbClr val="000000"/>
              </a:buClr>
              <a:buSzPts val="3200"/>
              <a:buFont typeface="Arial"/>
              <a:buNone/>
            </a:pPr>
            <a:r>
              <a:t/>
            </a:r>
            <a:endParaRPr b="0" i="0" sz="3200" u="none" cap="none" strike="noStrike">
              <a:solidFill>
                <a:schemeClr val="dk1"/>
              </a:solidFill>
              <a:latin typeface="Calibri"/>
              <a:ea typeface="Calibri"/>
              <a:cs typeface="Calibri"/>
              <a:sym typeface="Calibri"/>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chemeClr val="dk1"/>
                </a:solidFill>
                <a:latin typeface="Calibri"/>
                <a:ea typeface="Calibri"/>
                <a:cs typeface="Calibri"/>
                <a:sym typeface="Calibri"/>
              </a:rPr>
              <a:t>Taste</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chemeClr val="dk1"/>
                </a:solidFill>
                <a:latin typeface="Calibri"/>
                <a:ea typeface="Calibri"/>
                <a:cs typeface="Calibri"/>
                <a:sym typeface="Calibri"/>
              </a:rPr>
              <a:t>Sound</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chemeClr val="dk1"/>
                </a:solidFill>
                <a:latin typeface="Calibri"/>
                <a:ea typeface="Calibri"/>
                <a:cs typeface="Calibri"/>
                <a:sym typeface="Calibri"/>
              </a:rPr>
              <a:t>Sight</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chemeClr val="dk1"/>
                </a:solidFill>
                <a:latin typeface="Calibri"/>
                <a:ea typeface="Calibri"/>
                <a:cs typeface="Calibri"/>
                <a:sym typeface="Calibri"/>
              </a:rPr>
              <a:t>Touch</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chemeClr val="dk1"/>
                </a:solidFill>
                <a:latin typeface="Calibri"/>
                <a:ea typeface="Calibri"/>
                <a:cs typeface="Calibri"/>
                <a:sym typeface="Calibri"/>
              </a:rPr>
              <a:t>Smell</a:t>
            </a:r>
            <a:endParaRPr/>
          </a:p>
        </p:txBody>
      </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Shape 117"/>
          <p:cNvSpPr txBox="1"/>
          <p:nvPr>
            <p:ph type="title"/>
          </p:nvPr>
        </p:nvSpPr>
        <p:spPr>
          <a:xfrm>
            <a:off x="457200" y="6477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Manag</a:t>
            </a:r>
            <a:r>
              <a:rPr b="0" i="0" lang="en-US" sz="4400" u="none" cap="none" strike="noStrike">
                <a:solidFill>
                  <a:schemeClr val="dk1"/>
                </a:solidFill>
                <a:latin typeface="Calibri"/>
                <a:ea typeface="Calibri"/>
                <a:cs typeface="Calibri"/>
                <a:sym typeface="Calibri"/>
              </a:rPr>
              <a:t>ing your Meeting</a:t>
            </a:r>
            <a:endParaRPr/>
          </a:p>
        </p:txBody>
      </p:sp>
      <p:sp>
        <p:nvSpPr>
          <p:cNvPr id="118" name="Shape 1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rgbClr val="000000"/>
              </a:buClr>
              <a:buSzPts val="3200"/>
              <a:buFont typeface="Arial"/>
              <a:buNone/>
            </a:pPr>
            <a:r>
              <a:t/>
            </a:r>
            <a:endParaRPr b="0" i="0" sz="3200" u="none" cap="none" strike="noStrike">
              <a:solidFill>
                <a:schemeClr val="dk1"/>
              </a:solidFill>
              <a:latin typeface="Calibri"/>
              <a:ea typeface="Calibri"/>
              <a:cs typeface="Calibri"/>
              <a:sym typeface="Calibri"/>
            </a:endParaRPr>
          </a:p>
          <a:p>
            <a:pPr indent="-342900" lvl="0" marL="342900" marR="0" rtl="0" algn="l">
              <a:spcBef>
                <a:spcPts val="0"/>
              </a:spcBef>
              <a:spcAft>
                <a:spcPts val="0"/>
              </a:spcAft>
              <a:buClr>
                <a:srgbClr val="000000"/>
              </a:buClr>
              <a:buSzPts val="3200"/>
              <a:buFont typeface="Arial"/>
              <a:buChar char="•"/>
            </a:pPr>
            <a:r>
              <a:rPr b="0" i="0" lang="en-US" sz="3200" u="none" cap="none" strike="noStrike">
                <a:solidFill>
                  <a:schemeClr val="dk1"/>
                </a:solidFill>
                <a:latin typeface="Calibri"/>
                <a:ea typeface="Calibri"/>
                <a:cs typeface="Calibri"/>
                <a:sym typeface="Calibri"/>
              </a:rPr>
              <a:t>P</a:t>
            </a:r>
            <a:r>
              <a:rPr b="0" i="0" lang="en-US" sz="3200" u="none" cap="none" strike="noStrike">
                <a:solidFill>
                  <a:srgbClr val="000000"/>
                </a:solidFill>
                <a:latin typeface="Calibri"/>
                <a:ea typeface="Calibri"/>
                <a:cs typeface="Calibri"/>
                <a:sym typeface="Calibri"/>
              </a:rPr>
              <a:t>icture or word schedule of the meeting</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Use </a:t>
            </a:r>
            <a:r>
              <a:rPr b="0" i="0" lang="en-US" sz="3200" u="none" cap="none" strike="noStrike">
                <a:solidFill>
                  <a:schemeClr val="dk1"/>
                </a:solidFill>
                <a:latin typeface="Calibri"/>
                <a:ea typeface="Calibri"/>
                <a:cs typeface="Calibri"/>
                <a:sym typeface="Calibri"/>
              </a:rPr>
              <a:t>s</a:t>
            </a:r>
            <a:r>
              <a:rPr b="0" i="0" lang="en-US" sz="3200" u="none" cap="none" strike="noStrike">
                <a:solidFill>
                  <a:srgbClr val="000000"/>
                </a:solidFill>
                <a:latin typeface="Calibri"/>
                <a:ea typeface="Calibri"/>
                <a:cs typeface="Calibri"/>
                <a:sym typeface="Calibri"/>
              </a:rPr>
              <a:t>tations with hands-on ac</a:t>
            </a:r>
            <a:r>
              <a:rPr b="0" i="0" lang="en-US" sz="3200" u="none" cap="none" strike="noStrike">
                <a:solidFill>
                  <a:schemeClr val="dk1"/>
                </a:solidFill>
                <a:latin typeface="Calibri"/>
                <a:ea typeface="Calibri"/>
                <a:cs typeface="Calibri"/>
                <a:sym typeface="Calibri"/>
              </a:rPr>
              <a:t>tivities</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Use multiple speakers</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Give a </a:t>
            </a:r>
            <a:r>
              <a:rPr b="0" i="0" lang="en-US" sz="3200" u="none" cap="none" strike="noStrike">
                <a:solidFill>
                  <a:schemeClr val="dk1"/>
                </a:solidFill>
                <a:latin typeface="Calibri"/>
                <a:ea typeface="Calibri"/>
                <a:cs typeface="Calibri"/>
                <a:sym typeface="Calibri"/>
              </a:rPr>
              <a:t>time</a:t>
            </a:r>
            <a:r>
              <a:rPr b="0" i="0" lang="en-US" sz="3200" u="none" cap="none" strike="noStrike">
                <a:solidFill>
                  <a:srgbClr val="000000"/>
                </a:solidFill>
                <a:latin typeface="Calibri"/>
                <a:ea typeface="Calibri"/>
                <a:cs typeface="Calibri"/>
                <a:sym typeface="Calibri"/>
              </a:rPr>
              <a:t> warning</a:t>
            </a:r>
            <a:endParaRPr/>
          </a:p>
          <a:p>
            <a:pPr indent="-342900" lvl="0" marL="342900" marR="0" rtl="0" algn="l">
              <a:spcBef>
                <a:spcPts val="638"/>
              </a:spcBef>
              <a:spcAft>
                <a:spcPts val="0"/>
              </a:spcAft>
              <a:buClr>
                <a:srgbClr val="000000"/>
              </a:buClr>
              <a:buSzPts val="3200"/>
              <a:buFont typeface="Arial"/>
              <a:buChar char="•"/>
            </a:pPr>
            <a:r>
              <a:rPr b="0" i="0" lang="en-US" sz="3200" u="none" cap="none" strike="noStrike">
                <a:solidFill>
                  <a:srgbClr val="000000"/>
                </a:solidFill>
                <a:latin typeface="Calibri"/>
                <a:ea typeface="Calibri"/>
                <a:cs typeface="Calibri"/>
                <a:sym typeface="Calibri"/>
              </a:rPr>
              <a:t>Have a </a:t>
            </a:r>
            <a:r>
              <a:rPr b="0" i="0" lang="en-US" sz="3200" u="none" cap="none" strike="noStrike">
                <a:solidFill>
                  <a:schemeClr val="dk1"/>
                </a:solidFill>
                <a:latin typeface="Calibri"/>
                <a:ea typeface="Calibri"/>
                <a:cs typeface="Calibri"/>
                <a:sym typeface="Calibri"/>
              </a:rPr>
              <a:t>b</a:t>
            </a:r>
            <a:r>
              <a:rPr b="0" i="0" lang="en-US" sz="3200" u="none" cap="none" strike="noStrike">
                <a:solidFill>
                  <a:srgbClr val="000000"/>
                </a:solidFill>
                <a:latin typeface="Calibri"/>
                <a:ea typeface="Calibri"/>
                <a:cs typeface="Calibri"/>
                <a:sym typeface="Calibri"/>
              </a:rPr>
              <a:t>reak </a:t>
            </a:r>
            <a:r>
              <a:rPr b="0" i="0" lang="en-US" sz="3200" u="none" cap="none" strike="noStrike">
                <a:solidFill>
                  <a:schemeClr val="dk1"/>
                </a:solidFill>
                <a:latin typeface="Calibri"/>
                <a:ea typeface="Calibri"/>
                <a:cs typeface="Calibri"/>
                <a:sym typeface="Calibri"/>
              </a:rPr>
              <a:t>c</a:t>
            </a:r>
            <a:r>
              <a:rPr b="0" i="0" lang="en-US" sz="3200" u="none" cap="none" strike="noStrike">
                <a:solidFill>
                  <a:srgbClr val="000000"/>
                </a:solidFill>
                <a:latin typeface="Calibri"/>
                <a:ea typeface="Calibri"/>
                <a:cs typeface="Calibri"/>
                <a:sym typeface="Calibri"/>
              </a:rPr>
              <a:t>ard available</a:t>
            </a:r>
            <a:endParaRPr/>
          </a:p>
          <a:p>
            <a:pPr indent="-342900" lvl="0" marL="342900" marR="0" rtl="0" algn="l">
              <a:spcBef>
                <a:spcPts val="638"/>
              </a:spcBef>
              <a:spcAft>
                <a:spcPts val="0"/>
              </a:spcAft>
              <a:buClr>
                <a:srgbClr val="000000"/>
              </a:buClr>
              <a:buSzPts val="3200"/>
              <a:buFont typeface="Arial"/>
              <a:buNone/>
            </a:pPr>
            <a:r>
              <a:t/>
            </a:r>
            <a:endParaRPr b="0" i="0" sz="3200" u="none" cap="none" strike="noStrike">
              <a:solidFill>
                <a:srgbClr val="000000"/>
              </a:solidFill>
              <a:latin typeface="Calibri"/>
              <a:ea typeface="Calibri"/>
              <a:cs typeface="Calibri"/>
              <a:sym typeface="Calibri"/>
            </a:endParaRPr>
          </a:p>
        </p:txBody>
      </p:sp>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Shape 124"/>
          <p:cNvSpPr txBox="1"/>
          <p:nvPr>
            <p:ph type="title"/>
          </p:nvPr>
        </p:nvSpPr>
        <p:spPr>
          <a:xfrm>
            <a:off x="457200" y="652463"/>
            <a:ext cx="8229600" cy="1027112"/>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Clr>
                <a:srgbClr val="000000"/>
              </a:buClr>
              <a:buSzPts val="1100"/>
              <a:buFont typeface="Calibri"/>
              <a:buNone/>
            </a:pPr>
            <a:r>
              <a:rPr b="0" i="0" lang="en-US" sz="4400" u="none" cap="none" strike="noStrike">
                <a:solidFill>
                  <a:srgbClr val="000000"/>
                </a:solidFill>
                <a:latin typeface="Calibri"/>
                <a:ea typeface="Calibri"/>
                <a:cs typeface="Calibri"/>
                <a:sym typeface="Calibri"/>
              </a:rPr>
              <a:t>Social Integration</a:t>
            </a:r>
            <a:endParaRPr/>
          </a:p>
        </p:txBody>
      </p:sp>
      <p:sp>
        <p:nvSpPr>
          <p:cNvPr id="125" name="Shape 1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139700" lvl="0" marL="342900" marR="0" rtl="0" algn="l">
              <a:spcBef>
                <a:spcPts val="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Peer Buddy </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Adult Scouter as mentor</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Assign an area for participation </a:t>
            </a:r>
            <a:endParaRPr/>
          </a:p>
          <a:p>
            <a:pPr indent="-342900" lvl="0" marL="342900" marR="0" rtl="0" algn="l">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May have to increase participation time </a:t>
            </a:r>
            <a:endParaRPr/>
          </a:p>
          <a:p>
            <a:pPr indent="0" lvl="0" marL="0" marR="0" rtl="0" algn="l">
              <a:spcBef>
                <a:spcPts val="640"/>
              </a:spcBef>
              <a:spcAft>
                <a:spcPts val="0"/>
              </a:spcAft>
              <a:buClr>
                <a:schemeClr val="dk1"/>
              </a:buClr>
              <a:buSzPts val="4000"/>
              <a:buFont typeface="Arial"/>
              <a:buNone/>
            </a:pPr>
            <a:r>
              <a:t/>
            </a:r>
            <a:endParaRPr b="0" i="0" sz="4000" u="none" cap="none" strike="noStrike">
              <a:solidFill>
                <a:schemeClr val="dk1"/>
              </a:solidFill>
              <a:latin typeface="Calibri"/>
              <a:ea typeface="Calibri"/>
              <a:cs typeface="Calibri"/>
              <a:sym typeface="Calibri"/>
            </a:endParaRPr>
          </a:p>
          <a:p>
            <a:pPr indent="-342900" lvl="0" marL="342900" marR="0" rtl="0" algn="l">
              <a:spcBef>
                <a:spcPts val="640"/>
              </a:spcBef>
              <a:spcAft>
                <a:spcPts val="0"/>
              </a:spcAft>
              <a:buClr>
                <a:schemeClr val="dk1"/>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