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70" r:id="rId3"/>
    <p:sldMasterId id="2147483688" r:id="rId4"/>
    <p:sldMasterId id="2147483703" r:id="rId5"/>
  </p:sldMasterIdLst>
  <p:notesMasterIdLst>
    <p:notesMasterId r:id="rId26"/>
  </p:notesMasterIdLst>
  <p:sldIdLst>
    <p:sldId id="258" r:id="rId6"/>
    <p:sldId id="260" r:id="rId7"/>
    <p:sldId id="279" r:id="rId8"/>
    <p:sldId id="28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57062" autoAdjust="0"/>
  </p:normalViewPr>
  <p:slideViewPr>
    <p:cSldViewPr snapToGrid="0" snapToObjects="1">
      <p:cViewPr varScale="1">
        <p:scale>
          <a:sx n="61" d="100"/>
          <a:sy n="61" d="100"/>
        </p:scale>
        <p:origin x="14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88A9A5-2FCF-4CDA-850E-1558ED590D82}" type="datetimeFigureOut">
              <a:rPr lang="en-US" smtClean="0"/>
              <a:t>6/29/2018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39169-A2AA-4A20-9404-4A62CEDF3AAA}" type="slidenum">
              <a:rPr lang="en-US" smtClean="0"/>
              <a:t>‹#›</a:t>
            </a:fld>
            <a:endParaRPr lang="en-US"/>
          </a:p>
        </p:txBody>
      </p:sp>
    </p:spTree>
    <p:extLst>
      <p:ext uri="{BB962C8B-B14F-4D97-AF65-F5344CB8AC3E}">
        <p14:creationId xmlns:p14="http://schemas.microsoft.com/office/powerpoint/2010/main" val="173049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hadd.or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add.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itchFamily="34" charset="0"/>
                <a:ea typeface="Geneva" charset="-128"/>
                <a:cs typeface="Arial" pitchFamily="34" charset="0"/>
              </a:rPr>
              <a:t>Dear Speaker:</a:t>
            </a:r>
            <a:br>
              <a:rPr lang="en-US" altLang="en-US" dirty="0">
                <a:latin typeface="Arial" pitchFamily="34" charset="0"/>
                <a:ea typeface="Geneva" charset="-128"/>
                <a:cs typeface="Arial" pitchFamily="34" charset="0"/>
              </a:rPr>
            </a:br>
            <a:br>
              <a:rPr lang="en-US" altLang="en-US" dirty="0">
                <a:latin typeface="Arial" pitchFamily="34" charset="0"/>
                <a:ea typeface="Geneva" charset="-128"/>
                <a:cs typeface="Arial" pitchFamily="34" charset="0"/>
              </a:rPr>
            </a:br>
            <a:r>
              <a:rPr lang="en-US" altLang="en-US" dirty="0">
                <a:latin typeface="Arial" pitchFamily="34" charset="0"/>
                <a:ea typeface="Geneva" charset="-128"/>
                <a:cs typeface="Arial" pitchFamily="34" charset="0"/>
              </a:rPr>
              <a:t>Please review the notes in the PowerPoint file before you present.</a:t>
            </a:r>
          </a:p>
          <a:p>
            <a:pPr eaLnBrk="1" hangingPunct="1">
              <a:spcBef>
                <a:spcPct val="0"/>
              </a:spcBef>
            </a:pPr>
            <a:r>
              <a:rPr lang="en-US" altLang="en-US" dirty="0">
                <a:latin typeface="Arial" pitchFamily="34" charset="0"/>
                <a:ea typeface="Geneva" charset="-128"/>
                <a:cs typeface="Arial" pitchFamily="34" charset="0"/>
              </a:rPr>
              <a:t>Thank you for your commitment to making Scouting available to all.</a:t>
            </a:r>
            <a:br>
              <a:rPr lang="en-US" altLang="en-US" dirty="0">
                <a:latin typeface="Arial" pitchFamily="34" charset="0"/>
                <a:ea typeface="Geneva" charset="-128"/>
                <a:cs typeface="Arial" pitchFamily="34" charset="0"/>
              </a:rPr>
            </a:br>
            <a:endParaRPr lang="en-US" altLang="en-US" dirty="0">
              <a:ea typeface="Geneva"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Geneva" charset="-128"/>
              </a:defRPr>
            </a:lvl1pPr>
            <a:lvl2pPr marL="742950" indent="-285750">
              <a:spcBef>
                <a:spcPct val="30000"/>
              </a:spcBef>
              <a:defRPr sz="1200">
                <a:solidFill>
                  <a:schemeClr val="tx1"/>
                </a:solidFill>
                <a:latin typeface="Calibri" pitchFamily="34" charset="0"/>
                <a:ea typeface="Geneva" charset="-128"/>
              </a:defRPr>
            </a:lvl2pPr>
            <a:lvl3pPr marL="1143000" indent="-228600">
              <a:spcBef>
                <a:spcPct val="30000"/>
              </a:spcBef>
              <a:defRPr sz="1200">
                <a:solidFill>
                  <a:schemeClr val="tx1"/>
                </a:solidFill>
                <a:latin typeface="Calibri" pitchFamily="34" charset="0"/>
                <a:ea typeface="Geneva" charset="-128"/>
              </a:defRPr>
            </a:lvl3pPr>
            <a:lvl4pPr marL="1600200" indent="-228600">
              <a:spcBef>
                <a:spcPct val="30000"/>
              </a:spcBef>
              <a:defRPr sz="1200">
                <a:solidFill>
                  <a:schemeClr val="tx1"/>
                </a:solidFill>
                <a:latin typeface="Calibri" pitchFamily="34" charset="0"/>
                <a:ea typeface="Geneva" charset="-128"/>
              </a:defRPr>
            </a:lvl4pPr>
            <a:lvl5pPr marL="2057400" indent="-228600">
              <a:spcBef>
                <a:spcPct val="30000"/>
              </a:spcBef>
              <a:defRPr sz="1200">
                <a:solidFill>
                  <a:schemeClr val="tx1"/>
                </a:solidFill>
                <a:latin typeface="Calibri" pitchFamily="34" charset="0"/>
                <a:ea typeface="Geneva" charset="-128"/>
              </a:defRPr>
            </a:lvl5pPr>
            <a:lvl6pPr marL="2514600" indent="-228600" eaLnBrk="0" fontAlgn="base" hangingPunct="0">
              <a:spcBef>
                <a:spcPct val="30000"/>
              </a:spcBef>
              <a:spcAft>
                <a:spcPct val="0"/>
              </a:spcAft>
              <a:defRPr sz="1200">
                <a:solidFill>
                  <a:schemeClr val="tx1"/>
                </a:solidFill>
                <a:latin typeface="Calibri" pitchFamily="34" charset="0"/>
                <a:ea typeface="Geneva" charset="-128"/>
              </a:defRPr>
            </a:lvl6pPr>
            <a:lvl7pPr marL="2971800" indent="-228600" eaLnBrk="0" fontAlgn="base" hangingPunct="0">
              <a:spcBef>
                <a:spcPct val="30000"/>
              </a:spcBef>
              <a:spcAft>
                <a:spcPct val="0"/>
              </a:spcAft>
              <a:defRPr sz="1200">
                <a:solidFill>
                  <a:schemeClr val="tx1"/>
                </a:solidFill>
                <a:latin typeface="Calibri" pitchFamily="34" charset="0"/>
                <a:ea typeface="Geneva" charset="-128"/>
              </a:defRPr>
            </a:lvl7pPr>
            <a:lvl8pPr marL="3429000" indent="-228600" eaLnBrk="0" fontAlgn="base" hangingPunct="0">
              <a:spcBef>
                <a:spcPct val="30000"/>
              </a:spcBef>
              <a:spcAft>
                <a:spcPct val="0"/>
              </a:spcAft>
              <a:defRPr sz="1200">
                <a:solidFill>
                  <a:schemeClr val="tx1"/>
                </a:solidFill>
                <a:latin typeface="Calibri" pitchFamily="34" charset="0"/>
                <a:ea typeface="Geneva" charset="-128"/>
              </a:defRPr>
            </a:lvl8pPr>
            <a:lvl9pPr marL="3886200" indent="-228600" eaLnBrk="0" fontAlgn="base" hangingPunct="0">
              <a:spcBef>
                <a:spcPct val="30000"/>
              </a:spcBef>
              <a:spcAft>
                <a:spcPct val="0"/>
              </a:spcAft>
              <a:defRPr sz="1200">
                <a:solidFill>
                  <a:schemeClr val="tx1"/>
                </a:solidFill>
                <a:latin typeface="Calibri" pitchFamily="34" charset="0"/>
                <a:ea typeface="Geneva" charset="-128"/>
              </a:defRPr>
            </a:lvl9pPr>
          </a:lstStyle>
          <a:p>
            <a:pPr>
              <a:spcBef>
                <a:spcPct val="0"/>
              </a:spcBef>
            </a:pPr>
            <a:fld id="{F49A1E7A-43DB-4339-86A8-0D6878F680A8}" type="slidenum">
              <a:rPr lang="en-US" altLang="en-US">
                <a:latin typeface="Arial" pitchFamily="34" charset="0"/>
              </a:rPr>
              <a:pPr>
                <a:spcBef>
                  <a:spcPct val="0"/>
                </a:spcBef>
              </a:pPr>
              <a:t>1</a:t>
            </a:fld>
            <a:endParaRPr lang="en-US" altLang="en-US">
              <a:latin typeface="Arial" pitchFamily="34" charset="0"/>
            </a:endParaRPr>
          </a:p>
        </p:txBody>
      </p:sp>
    </p:spTree>
    <p:extLst>
      <p:ext uri="{BB962C8B-B14F-4D97-AF65-F5344CB8AC3E}">
        <p14:creationId xmlns:p14="http://schemas.microsoft.com/office/powerpoint/2010/main" val="112379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64" name="Shape 364"/>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dirty="0">
                <a:latin typeface="Times New Roman"/>
                <a:ea typeface="Times New Roman"/>
                <a:cs typeface="Times New Roman"/>
                <a:sym typeface="Times New Roman"/>
              </a:rPr>
              <a:t>*State the expectation of the task one at a time. If you post all of the schedule, the Scout may be overwhelmed and will not start.</a:t>
            </a:r>
          </a:p>
          <a:p>
            <a:pPr marL="0" marR="0" lvl="0" indent="0" algn="l" rtl="0">
              <a:spcBef>
                <a:spcPts val="0"/>
              </a:spcBef>
              <a:spcAft>
                <a:spcPts val="0"/>
              </a:spcAft>
              <a:buClr>
                <a:schemeClr val="dk1"/>
              </a:buClr>
              <a:buSzPct val="25000"/>
              <a:buFont typeface="Noto Sans Symbols"/>
              <a:buNone/>
            </a:pPr>
            <a:r>
              <a:rPr lang="en-US" b="0" i="0" u="none" strike="noStrike" cap="none" dirty="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Clr>
                <a:schemeClr val="dk1"/>
              </a:buClr>
              <a:buSzPct val="25000"/>
              <a:buFont typeface="Noto Sans Symbols"/>
              <a:buNone/>
            </a:pPr>
            <a:r>
              <a:rPr lang="en-US" b="0" i="0" u="none" strike="noStrike" cap="none" dirty="0">
                <a:solidFill>
                  <a:schemeClr val="dk1"/>
                </a:solidFill>
                <a:latin typeface="Times New Roman"/>
                <a:ea typeface="Times New Roman"/>
                <a:cs typeface="Times New Roman"/>
                <a:sym typeface="Times New Roman"/>
              </a:rPr>
              <a:t>* Try to give the Scout a 5 minute warning for any new or upcoming activity, then give a 2 minute warning, then a 30 secon</a:t>
            </a:r>
            <a:r>
              <a:rPr lang="en-US" dirty="0">
                <a:latin typeface="Times New Roman"/>
                <a:ea typeface="Times New Roman"/>
                <a:cs typeface="Times New Roman"/>
                <a:sym typeface="Times New Roman"/>
              </a:rPr>
              <a:t>d</a:t>
            </a:r>
            <a:r>
              <a:rPr lang="en-US" b="0" i="0" u="none" strike="noStrike" cap="none" dirty="0">
                <a:solidFill>
                  <a:schemeClr val="dk1"/>
                </a:solidFill>
                <a:latin typeface="Times New Roman"/>
                <a:ea typeface="Times New Roman"/>
                <a:cs typeface="Times New Roman"/>
                <a:sym typeface="Times New Roman"/>
              </a:rPr>
              <a:t> warning (these times can vary depending on the need of the Scout)</a:t>
            </a:r>
          </a:p>
          <a:p>
            <a:pPr marL="0" marR="0" lvl="0" indent="0" algn="l" rtl="0">
              <a:spcBef>
                <a:spcPts val="0"/>
              </a:spcBef>
              <a:spcAft>
                <a:spcPts val="0"/>
              </a:spcAft>
              <a:buClr>
                <a:schemeClr val="dk1"/>
              </a:buClr>
              <a:buSzPct val="25000"/>
              <a:buFont typeface="Noto Sans Symbols"/>
              <a:buNone/>
            </a:pPr>
            <a:endParaRPr dirty="0">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b="0" i="0" u="none" strike="noStrike" cap="none" dirty="0">
                <a:solidFill>
                  <a:schemeClr val="dk1"/>
                </a:solidFill>
                <a:latin typeface="Times New Roman"/>
                <a:ea typeface="Times New Roman"/>
                <a:cs typeface="Times New Roman"/>
                <a:sym typeface="Times New Roman"/>
              </a:rPr>
              <a:t>  *When activities are long or complicated, it may help to:</a:t>
            </a:r>
            <a:r>
              <a:rPr lang="en-US" b="0" i="0" u="none" strike="noStrike" cap="none" baseline="0" dirty="0">
                <a:solidFill>
                  <a:schemeClr val="dk1"/>
                </a:solidFill>
                <a:latin typeface="Times New Roman"/>
                <a:ea typeface="Times New Roman"/>
                <a:cs typeface="Times New Roman"/>
                <a:sym typeface="Times New Roman"/>
              </a:rPr>
              <a:t>           </a:t>
            </a:r>
            <a:r>
              <a:rPr lang="en-US" b="0" i="0" u="none" strike="noStrike" cap="none" dirty="0">
                <a:solidFill>
                  <a:schemeClr val="dk1"/>
                </a:solidFill>
                <a:latin typeface="Times New Roman"/>
                <a:ea typeface="Times New Roman"/>
                <a:cs typeface="Times New Roman"/>
                <a:sym typeface="Times New Roman"/>
              </a:rPr>
              <a:t> </a:t>
            </a:r>
            <a:endParaRPr lang="en-US" dirty="0">
              <a:latin typeface="Times New Roman"/>
              <a:ea typeface="Times New Roman"/>
              <a:cs typeface="Times New Roman"/>
              <a:sym typeface="Times New Roman"/>
            </a:endParaRPr>
          </a:p>
          <a:p>
            <a:pPr marL="457200" lvl="0" indent="-228600" rtl="0">
              <a:spcBef>
                <a:spcPts val="0"/>
              </a:spcBef>
              <a:buFont typeface="Times New Roman"/>
              <a:buChar char="●"/>
            </a:pPr>
            <a:r>
              <a:rPr lang="en-US" dirty="0">
                <a:latin typeface="Times New Roman"/>
                <a:ea typeface="Times New Roman"/>
                <a:cs typeface="Times New Roman"/>
                <a:sym typeface="Times New Roman"/>
              </a:rPr>
              <a:t> Repeat directions  one-on-one when necessary </a:t>
            </a:r>
          </a:p>
          <a:p>
            <a:pPr marL="457200" lvl="0" indent="-228600" rtl="0">
              <a:spcBef>
                <a:spcPts val="560"/>
              </a:spcBef>
              <a:buFont typeface="Times New Roman"/>
              <a:buChar char="●"/>
            </a:pPr>
            <a:r>
              <a:rPr lang="en-US" dirty="0">
                <a:latin typeface="Times New Roman"/>
                <a:ea typeface="Times New Roman"/>
                <a:cs typeface="Times New Roman"/>
                <a:sym typeface="Times New Roman"/>
              </a:rPr>
              <a:t> Assign a buddy to help him get organized</a:t>
            </a:r>
          </a:p>
          <a:p>
            <a:pPr marL="457200" lvl="0" indent="-228600" rtl="0">
              <a:spcBef>
                <a:spcPts val="560"/>
              </a:spcBef>
              <a:buFont typeface="Times New Roman"/>
              <a:buChar char="●"/>
            </a:pPr>
            <a:r>
              <a:rPr lang="en-US" b="0" i="0" u="none" strike="noStrike" cap="none" dirty="0">
                <a:solidFill>
                  <a:schemeClr val="dk1"/>
                </a:solidFill>
                <a:latin typeface="Times New Roman"/>
                <a:ea typeface="Times New Roman"/>
                <a:cs typeface="Times New Roman"/>
                <a:sym typeface="Times New Roman"/>
              </a:rPr>
              <a:t> Write down a list of smaller steps, for e</a:t>
            </a:r>
            <a:r>
              <a:rPr lang="en-US" dirty="0">
                <a:latin typeface="Times New Roman"/>
                <a:ea typeface="Times New Roman"/>
                <a:cs typeface="Times New Roman"/>
                <a:sym typeface="Times New Roman"/>
              </a:rPr>
              <a:t>xample, when there is a list of 5 steps, give the Scout the directions one at a time.</a:t>
            </a:r>
          </a:p>
          <a:p>
            <a:pPr marL="457200" lvl="0" indent="-228600" rtl="0">
              <a:spcBef>
                <a:spcPts val="560"/>
              </a:spcBef>
              <a:buFont typeface="Times New Roman"/>
              <a:buChar char="●"/>
            </a:pPr>
            <a:r>
              <a:rPr lang="en-US" dirty="0">
                <a:latin typeface="Times New Roman"/>
                <a:ea typeface="Times New Roman"/>
                <a:cs typeface="Times New Roman"/>
                <a:sym typeface="Times New Roman"/>
              </a:rPr>
              <a:t> Provide a more detailed plan if needed</a:t>
            </a:r>
          </a:p>
        </p:txBody>
      </p:sp>
      <p:sp>
        <p:nvSpPr>
          <p:cNvPr id="365" name="Shape 365"/>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2182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73" name="Shape 373"/>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Tip #</a:t>
            </a:r>
            <a:r>
              <a:rPr lang="en-US" dirty="0">
                <a:latin typeface="Times New Roman"/>
                <a:ea typeface="Times New Roman"/>
                <a:cs typeface="Times New Roman"/>
                <a:sym typeface="Times New Roman"/>
              </a:rPr>
              <a:t>5</a:t>
            </a:r>
            <a:r>
              <a:rPr lang="en-US" sz="1200" b="0" i="0" u="none" strike="noStrike" cap="none" dirty="0">
                <a:solidFill>
                  <a:schemeClr val="dk1"/>
                </a:solidFill>
                <a:latin typeface="Times New Roman"/>
                <a:ea typeface="Times New Roman"/>
                <a:cs typeface="Times New Roman"/>
                <a:sym typeface="Times New Roman"/>
              </a:rPr>
              <a:t>  Compliment the Scout whenever you find a genuine opportunity.  Ignore minor inappropriate behavior if it is not dangerous or disruptive.</a:t>
            </a:r>
          </a:p>
          <a:p>
            <a:pPr marL="0" marR="0" lvl="0" indent="0" algn="l" rtl="0">
              <a:spcBef>
                <a:spcPts val="0"/>
              </a:spcBef>
              <a:spcAft>
                <a:spcPts val="0"/>
              </a:spcAft>
              <a:buClr>
                <a:schemeClr val="dk1"/>
              </a:buClr>
              <a:buSzPct val="25000"/>
              <a:buFont typeface="Noto Sans Symbols"/>
              <a:buNone/>
            </a:pPr>
            <a:endParaRPr dirty="0">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dirty="0">
                <a:latin typeface="Times New Roman"/>
                <a:ea typeface="Times New Roman"/>
                <a:cs typeface="Times New Roman"/>
                <a:sym typeface="Times New Roman"/>
              </a:rPr>
              <a:t>If you are going to correct a behavior, start with a positive comment and then follow the  correction with another positive comment.</a:t>
            </a:r>
          </a:p>
          <a:p>
            <a:pPr marL="0" marR="0" lvl="0" indent="0" algn="l" rtl="0">
              <a:spcBef>
                <a:spcPts val="0"/>
              </a:spcBef>
              <a:spcAft>
                <a:spcPts val="0"/>
              </a:spcAft>
              <a:buClr>
                <a:schemeClr val="dk1"/>
              </a:buClr>
              <a:buSzPct val="25000"/>
              <a:buFont typeface="Noto Sans Symbols"/>
              <a:buNone/>
            </a:pPr>
            <a:endParaRPr dirty="0">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dirty="0">
                <a:latin typeface="Times New Roman"/>
                <a:ea typeface="Times New Roman"/>
                <a:cs typeface="Times New Roman"/>
                <a:sym typeface="Times New Roman"/>
              </a:rPr>
              <a:t>Give short and precise limits.  Be direct and avoid any lecturing.</a:t>
            </a:r>
          </a:p>
          <a:p>
            <a:pPr marL="0" marR="0" lvl="0" indent="0" algn="l" rtl="0">
              <a:spcBef>
                <a:spcPts val="360"/>
              </a:spcBef>
              <a:spcAft>
                <a:spcPts val="0"/>
              </a:spcAft>
              <a:buSzPct val="25000"/>
              <a:buNone/>
            </a:pPr>
            <a:endParaRPr dirty="0">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dirty="0">
                <a:latin typeface="Times New Roman"/>
                <a:ea typeface="Times New Roman"/>
                <a:cs typeface="Times New Roman"/>
                <a:sym typeface="Times New Roman"/>
              </a:rPr>
              <a:t>Don’t take it personally. Keep your cool. Pick your battles.</a:t>
            </a:r>
          </a:p>
          <a:p>
            <a:pPr marL="0" marR="0" lvl="0" indent="0" algn="l" rtl="0">
              <a:spcBef>
                <a:spcPts val="360"/>
              </a:spcBef>
              <a:spcAft>
                <a:spcPts val="0"/>
              </a:spcAft>
              <a:buSzPct val="25000"/>
              <a:buNone/>
            </a:pPr>
            <a:endParaRPr dirty="0">
              <a:latin typeface="Times New Roman"/>
              <a:ea typeface="Times New Roman"/>
              <a:cs typeface="Times New Roman"/>
              <a:sym typeface="Times New Roman"/>
            </a:endParaRPr>
          </a:p>
          <a:p>
            <a:pPr marL="0" marR="0" lvl="0" indent="0" algn="l" rtl="0">
              <a:spcBef>
                <a:spcPts val="360"/>
              </a:spcBef>
              <a:spcAft>
                <a:spcPts val="0"/>
              </a:spcAft>
              <a:buSzPct val="25000"/>
              <a:buNone/>
            </a:pPr>
            <a:endParaRPr i="1" dirty="0">
              <a:latin typeface="Times New Roman"/>
              <a:ea typeface="Times New Roman"/>
              <a:cs typeface="Times New Roman"/>
              <a:sym typeface="Times New Roman"/>
            </a:endParaRPr>
          </a:p>
        </p:txBody>
      </p:sp>
      <p:sp>
        <p:nvSpPr>
          <p:cNvPr id="374" name="Shape 374"/>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11</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9471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81" name="Shape 381"/>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Tip #</a:t>
            </a:r>
            <a:r>
              <a:rPr lang="en-US" dirty="0">
                <a:latin typeface="Times New Roman"/>
                <a:ea typeface="Times New Roman"/>
                <a:cs typeface="Times New Roman"/>
                <a:sym typeface="Times New Roman"/>
              </a:rPr>
              <a:t>6</a:t>
            </a:r>
            <a:r>
              <a:rPr lang="en-US" sz="1200" b="0" i="0" u="none" strike="noStrike" cap="none" dirty="0">
                <a:solidFill>
                  <a:schemeClr val="dk1"/>
                </a:solidFill>
                <a:latin typeface="Times New Roman"/>
                <a:ea typeface="Times New Roman"/>
                <a:cs typeface="Times New Roman"/>
                <a:sym typeface="Times New Roman"/>
              </a:rPr>
              <a:t>   Be aware of early warning signs, such as fidgety behavior, that may indicate the Scout is losing impulse control.  </a:t>
            </a:r>
          </a:p>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When this happens, try  to:</a:t>
            </a:r>
          </a:p>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 schedule breaks, </a:t>
            </a:r>
          </a:p>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 use stations or movement for participation.</a:t>
            </a:r>
          </a:p>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Give the Scout a </a:t>
            </a:r>
            <a:r>
              <a:rPr lang="en-US" sz="1200" b="0" i="1" u="none" strike="noStrike" cap="none" dirty="0">
                <a:solidFill>
                  <a:schemeClr val="dk1"/>
                </a:solidFill>
                <a:latin typeface="Times New Roman"/>
                <a:ea typeface="Times New Roman"/>
                <a:cs typeface="Times New Roman"/>
                <a:sym typeface="Times New Roman"/>
              </a:rPr>
              <a:t>break </a:t>
            </a:r>
            <a:r>
              <a:rPr lang="en-US" i="1" dirty="0">
                <a:latin typeface="Times New Roman"/>
                <a:ea typeface="Times New Roman"/>
                <a:cs typeface="Times New Roman"/>
                <a:sym typeface="Times New Roman"/>
              </a:rPr>
              <a:t>token</a:t>
            </a:r>
            <a:r>
              <a:rPr lang="en-US" sz="1200" b="0" i="0" u="none" strike="noStrike" cap="none" dirty="0">
                <a:solidFill>
                  <a:schemeClr val="dk1"/>
                </a:solidFill>
                <a:latin typeface="Times New Roman"/>
                <a:ea typeface="Times New Roman"/>
                <a:cs typeface="Times New Roman"/>
                <a:sym typeface="Times New Roman"/>
              </a:rPr>
              <a:t> to use; a coin, or br</a:t>
            </a:r>
            <a:r>
              <a:rPr lang="en-US" dirty="0">
                <a:latin typeface="Times New Roman"/>
                <a:ea typeface="Times New Roman"/>
                <a:cs typeface="Times New Roman"/>
                <a:sym typeface="Times New Roman"/>
              </a:rPr>
              <a:t>eak card</a:t>
            </a:r>
            <a:r>
              <a:rPr lang="en-US" baseline="0" dirty="0">
                <a:latin typeface="Times New Roman"/>
                <a:ea typeface="Times New Roman"/>
                <a:cs typeface="Times New Roman"/>
                <a:sym typeface="Times New Roman"/>
              </a:rPr>
              <a:t> that the Scout can </a:t>
            </a:r>
            <a:r>
              <a:rPr lang="en-US" dirty="0">
                <a:latin typeface="Times New Roman"/>
                <a:ea typeface="Times New Roman"/>
                <a:cs typeface="Times New Roman"/>
                <a:sym typeface="Times New Roman"/>
              </a:rPr>
              <a:t>give to the Leader as a nonverbal cue that he/she needs a break.</a:t>
            </a:r>
          </a:p>
          <a:p>
            <a:pPr marL="0" marR="0" lvl="0" indent="0" algn="l" rtl="0">
              <a:spcBef>
                <a:spcPts val="0"/>
              </a:spcBef>
              <a:spcAft>
                <a:spcPts val="0"/>
              </a:spcAft>
              <a:buClr>
                <a:schemeClr val="dk1"/>
              </a:buClr>
              <a:buSzPct val="25000"/>
              <a:buFont typeface="Noto Sans Symbols"/>
              <a:buNone/>
            </a:pPr>
            <a:r>
              <a:rPr lang="en-US" u="sng" dirty="0">
                <a:latin typeface="Times New Roman"/>
                <a:ea typeface="Times New Roman"/>
                <a:cs typeface="Times New Roman"/>
                <a:sym typeface="Times New Roman"/>
              </a:rPr>
              <a:t>Leader: </a:t>
            </a:r>
            <a:r>
              <a:rPr lang="en-US" dirty="0">
                <a:latin typeface="Times New Roman"/>
                <a:ea typeface="Times New Roman"/>
                <a:cs typeface="Times New Roman"/>
                <a:sym typeface="Times New Roman"/>
              </a:rPr>
              <a:t>Time permitting, generate a list of ideas of break tokens that would work. </a:t>
            </a:r>
          </a:p>
          <a:p>
            <a:pPr marL="0" marR="0" lvl="0" indent="0" algn="l" rtl="0">
              <a:spcBef>
                <a:spcPts val="0"/>
              </a:spcBef>
              <a:spcAft>
                <a:spcPts val="0"/>
              </a:spcAft>
              <a:buClr>
                <a:schemeClr val="dk1"/>
              </a:buClr>
              <a:buSzPct val="25000"/>
              <a:buFont typeface="Noto Sans Symbols"/>
              <a:buNone/>
            </a:pPr>
            <a:endParaRPr lang="en-US" dirty="0">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Give a </a:t>
            </a:r>
            <a:r>
              <a:rPr lang="en-US" sz="1200" b="0" i="1" u="sng" strike="noStrike" cap="none" dirty="0">
                <a:solidFill>
                  <a:schemeClr val="dk1"/>
                </a:solidFill>
                <a:latin typeface="Times New Roman"/>
                <a:ea typeface="Times New Roman"/>
                <a:cs typeface="Times New Roman"/>
                <a:sym typeface="Times New Roman"/>
              </a:rPr>
              <a:t>nonverbal signal</a:t>
            </a:r>
            <a:r>
              <a:rPr lang="en-US" sz="1200" b="0" i="0" u="none" strike="noStrike" cap="none" dirty="0">
                <a:solidFill>
                  <a:schemeClr val="dk1"/>
                </a:solidFill>
                <a:latin typeface="Times New Roman"/>
                <a:ea typeface="Times New Roman"/>
                <a:cs typeface="Times New Roman"/>
                <a:sym typeface="Times New Roman"/>
              </a:rPr>
              <a:t> or </a:t>
            </a:r>
            <a:r>
              <a:rPr lang="en-US" sz="1200" b="0" i="1" u="sng" strike="noStrike" cap="none" dirty="0">
                <a:solidFill>
                  <a:schemeClr val="dk1"/>
                </a:solidFill>
                <a:latin typeface="Times New Roman"/>
                <a:ea typeface="Times New Roman"/>
                <a:cs typeface="Times New Roman"/>
                <a:sym typeface="Times New Roman"/>
              </a:rPr>
              <a:t>proximity control</a:t>
            </a:r>
            <a:r>
              <a:rPr lang="en-US" sz="1200" b="0" i="0" u="none" strike="noStrike" cap="none" dirty="0">
                <a:solidFill>
                  <a:schemeClr val="dk1"/>
                </a:solidFill>
                <a:latin typeface="Times New Roman"/>
                <a:ea typeface="Times New Roman"/>
                <a:cs typeface="Times New Roman"/>
                <a:sym typeface="Times New Roman"/>
              </a:rPr>
              <a:t> (move close to the Scout) to alert him that he needs to focus. </a:t>
            </a:r>
          </a:p>
          <a:p>
            <a:pPr marL="0" marR="0" lvl="0" indent="0" algn="l" rtl="0">
              <a:spcBef>
                <a:spcPts val="36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p:txBody>
      </p:sp>
      <p:sp>
        <p:nvSpPr>
          <p:cNvPr id="382" name="Shape 382"/>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Arial"/>
                <a:ea typeface="Arial"/>
                <a:cs typeface="Arial"/>
                <a:sym typeface="Arial"/>
              </a:rPr>
              <a:t>12</a:t>
            </a:fld>
            <a:endParaRPr lang="en-US"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122232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88" name="Shape 388"/>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Tip #</a:t>
            </a:r>
            <a:r>
              <a:rPr lang="en-US" dirty="0">
                <a:latin typeface="Times New Roman"/>
                <a:ea typeface="Times New Roman"/>
                <a:cs typeface="Times New Roman"/>
                <a:sym typeface="Times New Roman"/>
              </a:rPr>
              <a:t>7</a:t>
            </a:r>
            <a:r>
              <a:rPr lang="en-US" sz="1200" b="0" i="0" u="none" strike="noStrike" cap="none" dirty="0">
                <a:solidFill>
                  <a:schemeClr val="dk1"/>
                </a:solidFill>
                <a:latin typeface="Times New Roman"/>
                <a:ea typeface="Times New Roman"/>
                <a:cs typeface="Times New Roman"/>
                <a:sym typeface="Times New Roman"/>
              </a:rPr>
              <a:t>  When you must redirect a Scout, </a:t>
            </a:r>
          </a:p>
          <a:p>
            <a:pPr marL="0" marR="0" lvl="0" indent="0" algn="l" rtl="0">
              <a:spcBef>
                <a:spcPts val="36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Speak in a calm voice</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Say, </a:t>
            </a:r>
            <a:r>
              <a:rPr lang="en-US" dirty="0">
                <a:latin typeface="Times New Roman"/>
                <a:ea typeface="Times New Roman"/>
                <a:cs typeface="Times New Roman"/>
                <a:sym typeface="Times New Roman"/>
              </a:rPr>
              <a:t>“Tell me what happened…”</a:t>
            </a:r>
            <a:r>
              <a:rPr lang="en-US" sz="1200" b="0" i="0" u="none" strike="noStrike" cap="none" dirty="0">
                <a:solidFill>
                  <a:schemeClr val="dk1"/>
                </a:solidFill>
                <a:latin typeface="Times New Roman"/>
                <a:ea typeface="Times New Roman"/>
                <a:cs typeface="Times New Roman"/>
                <a:sym typeface="Times New Roman"/>
              </a:rPr>
              <a:t>(if needed during the interaction, describe the exact situation that was witnessed </a:t>
            </a:r>
            <a:r>
              <a:rPr lang="en-US" dirty="0">
                <a:latin typeface="Times New Roman"/>
                <a:ea typeface="Times New Roman"/>
                <a:cs typeface="Times New Roman"/>
                <a:sym typeface="Times New Roman"/>
              </a:rPr>
              <a:t>stating only</a:t>
            </a:r>
            <a:r>
              <a:rPr lang="en-US" sz="1200" b="0" i="0" u="none" strike="noStrike" cap="none" dirty="0">
                <a:solidFill>
                  <a:schemeClr val="dk1"/>
                </a:solidFill>
                <a:latin typeface="Times New Roman"/>
                <a:ea typeface="Times New Roman"/>
                <a:cs typeface="Times New Roman"/>
                <a:sym typeface="Times New Roman"/>
              </a:rPr>
              <a:t> the facts without any opinionated statements).  After the response, state;</a:t>
            </a:r>
          </a:p>
          <a:p>
            <a:pPr marL="0" marR="0" lvl="0" indent="0" algn="l" rtl="0">
              <a:lnSpc>
                <a:spcPct val="90000"/>
              </a:lnSpc>
              <a:spcBef>
                <a:spcPts val="360"/>
              </a:spcBef>
              <a:spcAft>
                <a:spcPts val="0"/>
              </a:spcAft>
              <a:buClr>
                <a:schemeClr val="dk1"/>
              </a:buClr>
              <a:buSzPct val="100000"/>
              <a:buFont typeface="Times New Roman"/>
              <a:buNone/>
            </a:pPr>
            <a:r>
              <a:rPr lang="en-US" sz="1200" b="0" i="0" u="none" strike="noStrike" cap="none" baseline="0" dirty="0">
                <a:solidFill>
                  <a:schemeClr val="dk1"/>
                </a:solidFill>
                <a:latin typeface="Times New Roman"/>
                <a:ea typeface="Times New Roman"/>
                <a:cs typeface="Times New Roman"/>
                <a:sym typeface="Times New Roman"/>
              </a:rPr>
              <a:t>     </a:t>
            </a:r>
            <a:r>
              <a:rPr lang="en-US" sz="1200" b="0" i="0" u="none" strike="noStrike" cap="none" dirty="0">
                <a:solidFill>
                  <a:schemeClr val="dk1"/>
                </a:solidFill>
                <a:latin typeface="Times New Roman"/>
                <a:ea typeface="Times New Roman"/>
                <a:cs typeface="Times New Roman"/>
                <a:sym typeface="Times New Roman"/>
              </a:rPr>
              <a:t> What should </a:t>
            </a:r>
            <a:r>
              <a:rPr lang="en-US" dirty="0">
                <a:latin typeface="Times New Roman"/>
                <a:ea typeface="Times New Roman"/>
                <a:cs typeface="Times New Roman"/>
                <a:sym typeface="Times New Roman"/>
              </a:rPr>
              <a:t>a Scout</a:t>
            </a:r>
            <a:r>
              <a:rPr lang="en-US" sz="1200" b="0" i="0" u="none" strike="noStrike" cap="none" dirty="0">
                <a:solidFill>
                  <a:schemeClr val="dk1"/>
                </a:solidFill>
                <a:latin typeface="Times New Roman"/>
                <a:ea typeface="Times New Roman"/>
                <a:cs typeface="Times New Roman"/>
                <a:sym typeface="Times New Roman"/>
              </a:rPr>
              <a:t> do?  A Scout with ADHD is very sensitive and you will need to be </a:t>
            </a:r>
            <a:r>
              <a:rPr lang="en-US" dirty="0">
                <a:latin typeface="Times New Roman"/>
                <a:ea typeface="Times New Roman"/>
                <a:cs typeface="Times New Roman"/>
                <a:sym typeface="Times New Roman"/>
              </a:rPr>
              <a:t>very careful of your approach.</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Never publicly humiliate or </a:t>
            </a:r>
            <a:r>
              <a:rPr lang="en-US" dirty="0">
                <a:latin typeface="Times New Roman"/>
                <a:ea typeface="Times New Roman"/>
                <a:cs typeface="Times New Roman"/>
                <a:sym typeface="Times New Roman"/>
              </a:rPr>
              <a:t>embarrass</a:t>
            </a:r>
            <a:r>
              <a:rPr lang="en-US" sz="1200" b="0" i="0" u="none" strike="noStrike" cap="none" dirty="0">
                <a:solidFill>
                  <a:schemeClr val="dk1"/>
                </a:solidFill>
                <a:latin typeface="Times New Roman"/>
                <a:ea typeface="Times New Roman"/>
                <a:cs typeface="Times New Roman"/>
                <a:sym typeface="Times New Roman"/>
              </a:rPr>
              <a:t> a Scout. Walk up to the Scout, speak calmly  an</a:t>
            </a:r>
            <a:r>
              <a:rPr lang="en-US" dirty="0">
                <a:latin typeface="Times New Roman"/>
                <a:ea typeface="Times New Roman"/>
                <a:cs typeface="Times New Roman"/>
                <a:sym typeface="Times New Roman"/>
              </a:rPr>
              <a:t>d never yell across the group to maintain the dignity of the Scout and Yourself!</a:t>
            </a:r>
          </a:p>
          <a:p>
            <a:pPr marL="171450" marR="0" lvl="0" indent="-171450" algn="l" rtl="0">
              <a:lnSpc>
                <a:spcPct val="90000"/>
              </a:lnSpc>
              <a:spcBef>
                <a:spcPts val="360"/>
              </a:spcBef>
              <a:spcAft>
                <a:spcPts val="0"/>
              </a:spcAft>
              <a:buClr>
                <a:schemeClr val="dk1"/>
              </a:buClr>
              <a:buSzPct val="100000"/>
              <a:buFont typeface="Times New Roman"/>
              <a:buChar char="•"/>
            </a:pPr>
            <a:r>
              <a:rPr lang="en-US" dirty="0">
                <a:latin typeface="Times New Roman"/>
                <a:ea typeface="Times New Roman"/>
                <a:cs typeface="Times New Roman"/>
                <a:sym typeface="Times New Roman"/>
              </a:rPr>
              <a:t>Pick your battles.  Walk away and have another Leader intervene if you feel too emotionally charged.</a:t>
            </a:r>
          </a:p>
          <a:p>
            <a:pPr marL="171450" marR="0" lvl="0" indent="-171450" algn="l" rtl="0">
              <a:spcBef>
                <a:spcPts val="360"/>
              </a:spcBef>
              <a:spcAft>
                <a:spcPts val="0"/>
              </a:spcAft>
              <a:buClr>
                <a:schemeClr val="dk1"/>
              </a:buClr>
              <a:buSzPct val="100000"/>
              <a:buFont typeface="Arial"/>
              <a:buNone/>
            </a:pPr>
            <a:endParaRPr sz="1200" b="0" i="0" u="none" strike="noStrike" cap="none" dirty="0">
              <a:solidFill>
                <a:schemeClr val="dk1"/>
              </a:solidFill>
              <a:latin typeface="Times New Roman"/>
              <a:ea typeface="Times New Roman"/>
              <a:cs typeface="Times New Roman"/>
              <a:sym typeface="Times New Roman"/>
            </a:endParaRPr>
          </a:p>
          <a:p>
            <a:pPr marL="171450" marR="0" lvl="0" indent="-171450" algn="l" rtl="0">
              <a:spcBef>
                <a:spcPts val="360"/>
              </a:spcBef>
              <a:spcAft>
                <a:spcPts val="0"/>
              </a:spcAft>
              <a:buClr>
                <a:schemeClr val="dk1"/>
              </a:buClr>
              <a:buSzPct val="100000"/>
              <a:buFont typeface="Arial"/>
              <a:buNone/>
            </a:pPr>
            <a:endParaRPr sz="1200" b="0" i="0" u="none" strike="noStrike" cap="none" dirty="0">
              <a:solidFill>
                <a:schemeClr val="dk1"/>
              </a:solidFill>
              <a:latin typeface="Times New Roman"/>
              <a:ea typeface="Times New Roman"/>
              <a:cs typeface="Times New Roman"/>
              <a:sym typeface="Times New Roman"/>
            </a:endParaRPr>
          </a:p>
        </p:txBody>
      </p:sp>
      <p:sp>
        <p:nvSpPr>
          <p:cNvPr id="389" name="Shape 389"/>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13</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47219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96" name="Shape 396"/>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Tip #</a:t>
            </a:r>
            <a:r>
              <a:rPr lang="en-US" dirty="0">
                <a:latin typeface="Times New Roman"/>
                <a:ea typeface="Times New Roman"/>
                <a:cs typeface="Times New Roman"/>
                <a:sym typeface="Times New Roman"/>
              </a:rPr>
              <a:t>8</a:t>
            </a: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During active games and transition times, be aware when a Scout is starting to become more impulsive or aggressive (this is not necessarily just a Scout with disabilities that may respond aggressively</a:t>
            </a:r>
            <a:r>
              <a:rPr lang="en-US" sz="1200" b="0" i="0" u="none" strike="noStrike" cap="none" baseline="0" dirty="0">
                <a:solidFill>
                  <a:schemeClr val="dk1"/>
                </a:solidFill>
                <a:latin typeface="Times New Roman"/>
                <a:ea typeface="Times New Roman"/>
                <a:cs typeface="Times New Roman"/>
                <a:sym typeface="Times New Roman"/>
              </a:rPr>
              <a:t> during games)</a:t>
            </a:r>
            <a:r>
              <a:rPr lang="en-US" sz="1200" b="0" i="0" u="none" strike="noStrike" cap="none" dirty="0">
                <a:solidFill>
                  <a:schemeClr val="dk1"/>
                </a:solidFill>
                <a:latin typeface="Times New Roman"/>
                <a:ea typeface="Times New Roman"/>
                <a:cs typeface="Times New Roman"/>
                <a:sym typeface="Times New Roman"/>
              </a:rPr>
              <a:t>.   This is one suggestion to use for all Scouts, you may choose to use something other than cards that works</a:t>
            </a:r>
            <a:r>
              <a:rPr lang="en-US" sz="1200" b="0" i="0" u="none" strike="noStrike" cap="none" baseline="0" dirty="0">
                <a:solidFill>
                  <a:schemeClr val="dk1"/>
                </a:solidFill>
                <a:latin typeface="Times New Roman"/>
                <a:ea typeface="Times New Roman"/>
                <a:cs typeface="Times New Roman"/>
                <a:sym typeface="Times New Roman"/>
              </a:rPr>
              <a:t> for your unit.</a:t>
            </a:r>
            <a:endParaRPr lang="en-US"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US"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Use a yellow card/red card system </a:t>
            </a:r>
            <a:r>
              <a:rPr lang="en-US" sz="1200" b="0" i="0" u="sng" strike="noStrike" cap="none" dirty="0">
                <a:solidFill>
                  <a:schemeClr val="dk1"/>
                </a:solidFill>
                <a:latin typeface="Times New Roman"/>
                <a:ea typeface="Times New Roman"/>
                <a:cs typeface="Times New Roman"/>
                <a:sym typeface="Times New Roman"/>
              </a:rPr>
              <a:t>for all Scouts playing</a:t>
            </a: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You can provide a </a:t>
            </a:r>
            <a:r>
              <a:rPr lang="en-US" sz="1200" b="0" i="1" u="none" strike="noStrike" cap="none" dirty="0">
                <a:solidFill>
                  <a:schemeClr val="dk1"/>
                </a:solidFill>
                <a:latin typeface="Times New Roman"/>
                <a:ea typeface="Times New Roman"/>
                <a:cs typeface="Times New Roman"/>
                <a:sym typeface="Times New Roman"/>
              </a:rPr>
              <a:t>yellow</a:t>
            </a:r>
            <a:r>
              <a:rPr lang="en-US" sz="1200" b="0" i="0" u="none" strike="noStrike" cap="none" dirty="0">
                <a:solidFill>
                  <a:schemeClr val="dk1"/>
                </a:solidFill>
                <a:latin typeface="Times New Roman"/>
                <a:ea typeface="Times New Roman"/>
                <a:cs typeface="Times New Roman"/>
                <a:sym typeface="Times New Roman"/>
              </a:rPr>
              <a:t> card to;</a:t>
            </a: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warn the Scout - their behavior needs to be checked</a:t>
            </a:r>
          </a:p>
          <a:p>
            <a:pPr marL="0" marR="0" lvl="0" indent="0" algn="l" rtl="0">
              <a:spcBef>
                <a:spcPts val="0"/>
              </a:spcBef>
              <a:spcAft>
                <a:spcPts val="0"/>
              </a:spcAft>
              <a:buSzPct val="25000"/>
              <a:buNone/>
            </a:pPr>
            <a:r>
              <a:rPr lang="en-US" dirty="0">
                <a:latin typeface="Times New Roman"/>
                <a:ea typeface="Times New Roman"/>
                <a:cs typeface="Times New Roman"/>
                <a:sym typeface="Times New Roman"/>
              </a:rPr>
              <a:t>they may need a break</a:t>
            </a:r>
            <a:r>
              <a:rPr lang="en-US" baseline="0" dirty="0">
                <a:latin typeface="Times New Roman"/>
                <a:ea typeface="Times New Roman"/>
                <a:cs typeface="Times New Roman"/>
                <a:sym typeface="Times New Roman"/>
              </a:rPr>
              <a:t> and</a:t>
            </a:r>
            <a:r>
              <a:rPr lang="en-US" dirty="0">
                <a:latin typeface="Times New Roman"/>
                <a:ea typeface="Times New Roman"/>
                <a:cs typeface="Times New Roman"/>
                <a:sym typeface="Times New Roman"/>
              </a:rPr>
              <a:t> can go to the cooling off zone and then re-enter the activity or game. </a:t>
            </a:r>
          </a:p>
          <a:p>
            <a:pPr marL="0" marR="0" lvl="0" indent="0" algn="l" rtl="0">
              <a:spcBef>
                <a:spcPts val="0"/>
              </a:spcBef>
              <a:spcAft>
                <a:spcPts val="0"/>
              </a:spcAft>
              <a:buSzPct val="25000"/>
              <a:buNone/>
            </a:pPr>
            <a:r>
              <a:rPr lang="en-US" dirty="0">
                <a:latin typeface="Times New Roman"/>
                <a:ea typeface="Times New Roman"/>
                <a:cs typeface="Times New Roman"/>
                <a:sym typeface="Times New Roman"/>
              </a:rPr>
              <a:t>If the Scout gets a 2nd card, it is </a:t>
            </a:r>
            <a:r>
              <a:rPr lang="en-US" i="1" dirty="0">
                <a:latin typeface="Times New Roman"/>
                <a:ea typeface="Times New Roman"/>
                <a:cs typeface="Times New Roman"/>
                <a:sym typeface="Times New Roman"/>
              </a:rPr>
              <a:t>red</a:t>
            </a:r>
            <a:r>
              <a:rPr lang="en-US" dirty="0">
                <a:latin typeface="Times New Roman"/>
                <a:ea typeface="Times New Roman"/>
                <a:cs typeface="Times New Roman"/>
                <a:sym typeface="Times New Roman"/>
              </a:rPr>
              <a:t> and they need to;</a:t>
            </a:r>
          </a:p>
          <a:p>
            <a:pPr marL="0" marR="0" lvl="0" indent="0" algn="l" rtl="0">
              <a:spcBef>
                <a:spcPts val="0"/>
              </a:spcBef>
              <a:spcAft>
                <a:spcPts val="0"/>
              </a:spcAft>
              <a:buSzPct val="25000"/>
              <a:buNone/>
            </a:pPr>
            <a:r>
              <a:rPr lang="en-US" dirty="0">
                <a:latin typeface="Times New Roman"/>
                <a:ea typeface="Times New Roman"/>
                <a:cs typeface="Times New Roman"/>
                <a:sym typeface="Times New Roman"/>
              </a:rPr>
              <a:t>leave the activity as they may need to go to the cooling off zone and then choose an alternate activity.</a:t>
            </a:r>
          </a:p>
          <a:p>
            <a:pPr marL="0" marR="0" lvl="0" indent="0" algn="l" rtl="0">
              <a:spcBef>
                <a:spcPts val="0"/>
              </a:spcBef>
              <a:spcAft>
                <a:spcPts val="0"/>
              </a:spcAft>
              <a:buSzPct val="25000"/>
              <a:buNone/>
            </a:pPr>
            <a:endParaRPr lang="en-US"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dirty="0">
                <a:solidFill>
                  <a:srgbClr val="000000"/>
                </a:solidFill>
                <a:latin typeface="Times New Roman"/>
                <a:ea typeface="Times New Roman"/>
                <a:cs typeface="Times New Roman"/>
                <a:sym typeface="Times New Roman"/>
              </a:rPr>
              <a:t>Provide a place to cool off.  Make sure that the “Cooling Zone” is in an area that is within eyesight of Leaders.  You may also need an alternative area depending on where your activity is, the “cooling zone” will change depending on where you are.  </a:t>
            </a:r>
          </a:p>
          <a:p>
            <a:pPr marL="0" marR="0" lvl="0" indent="0" algn="l" rtl="0">
              <a:spcBef>
                <a:spcPts val="0"/>
              </a:spcBef>
              <a:spcAft>
                <a:spcPts val="0"/>
              </a:spcAft>
              <a:buSzPct val="25000"/>
              <a:buNone/>
            </a:pPr>
            <a:endParaRPr lang="en-US"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dirty="0">
                <a:solidFill>
                  <a:srgbClr val="000000"/>
                </a:solidFill>
                <a:latin typeface="Times New Roman"/>
                <a:ea typeface="Times New Roman"/>
                <a:cs typeface="Times New Roman"/>
                <a:sym typeface="Times New Roman"/>
              </a:rPr>
              <a:t>After the “cooling zone” you may need to have another activity available for that Scout or Scouts to participate in.</a:t>
            </a:r>
          </a:p>
        </p:txBody>
      </p:sp>
      <p:sp>
        <p:nvSpPr>
          <p:cNvPr id="397" name="Shape 397"/>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14</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4276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03" name="Shape 403"/>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Tip #</a:t>
            </a:r>
            <a:r>
              <a:rPr lang="en-US" dirty="0">
                <a:latin typeface="Times New Roman"/>
                <a:ea typeface="Times New Roman"/>
                <a:cs typeface="Times New Roman"/>
                <a:sym typeface="Times New Roman"/>
              </a:rPr>
              <a:t>9</a:t>
            </a: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Expect the Scout with ADHD to follow the same rules as other Scouts. ADHD is </a:t>
            </a:r>
            <a:r>
              <a:rPr lang="en-US" sz="1200" b="0" i="1" u="none" strike="noStrike" cap="none" dirty="0">
                <a:solidFill>
                  <a:schemeClr val="dk1"/>
                </a:solidFill>
                <a:latin typeface="Times New Roman"/>
                <a:ea typeface="Times New Roman"/>
                <a:cs typeface="Times New Roman"/>
                <a:sym typeface="Times New Roman"/>
              </a:rPr>
              <a:t>NOT</a:t>
            </a:r>
            <a:r>
              <a:rPr lang="en-US" sz="1200" b="0" i="0" u="none" strike="noStrike" cap="none" dirty="0">
                <a:solidFill>
                  <a:schemeClr val="dk1"/>
                </a:solidFill>
                <a:latin typeface="Times New Roman"/>
                <a:ea typeface="Times New Roman"/>
                <a:cs typeface="Times New Roman"/>
                <a:sym typeface="Times New Roman"/>
              </a:rPr>
              <a:t> an excuse for uncontrolled behavior.</a:t>
            </a:r>
          </a:p>
          <a:p>
            <a:pPr marL="0" marR="0" lvl="0" indent="0" algn="l" rtl="0">
              <a:spcBef>
                <a:spcPts val="0"/>
              </a:spcBef>
              <a:spcAft>
                <a:spcPts val="0"/>
              </a:spcAft>
              <a:buClr>
                <a:schemeClr val="dk1"/>
              </a:buClr>
              <a:buSzPct val="25000"/>
              <a:buFont typeface="Noto Sans Symbols"/>
              <a:buNone/>
            </a:pPr>
            <a:endParaRPr dirty="0">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dirty="0">
                <a:latin typeface="Times New Roman"/>
                <a:ea typeface="Times New Roman"/>
                <a:cs typeface="Times New Roman"/>
                <a:sym typeface="Times New Roman"/>
              </a:rPr>
              <a:t>Be aware that a Scout with ADHD can become very frustrated, overwhelmed and have anxiety (this can be true of most Scouts in your unit!)</a:t>
            </a:r>
            <a:r>
              <a:rPr lang="en-US" baseline="0"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 </a:t>
            </a:r>
          </a:p>
          <a:p>
            <a:pPr marL="0" marR="0" lvl="0" indent="0" algn="l" rtl="0">
              <a:spcBef>
                <a:spcPts val="0"/>
              </a:spcBef>
              <a:spcAft>
                <a:spcPts val="0"/>
              </a:spcAft>
              <a:buClr>
                <a:schemeClr val="dk1"/>
              </a:buClr>
              <a:buSzPct val="25000"/>
              <a:buFont typeface="Noto Sans Symbols"/>
              <a:buNone/>
            </a:pPr>
            <a:r>
              <a:rPr lang="en-US" dirty="0">
                <a:latin typeface="Times New Roman"/>
                <a:ea typeface="Times New Roman"/>
                <a:cs typeface="Times New Roman"/>
                <a:sym typeface="Times New Roman"/>
              </a:rPr>
              <a:t>They do not know how to communicate in another way.  As you get to</a:t>
            </a:r>
            <a:r>
              <a:rPr lang="en-US" baseline="0" dirty="0">
                <a:latin typeface="Times New Roman"/>
                <a:ea typeface="Times New Roman"/>
                <a:cs typeface="Times New Roman"/>
                <a:sym typeface="Times New Roman"/>
              </a:rPr>
              <a:t> know your Scout, you may want to set up accommodations or discussed agreements that work for that Scout in advance.</a:t>
            </a:r>
            <a:endParaRPr lang="en-US" dirty="0">
              <a:latin typeface="Times New Roman"/>
              <a:ea typeface="Times New Roman"/>
              <a:cs typeface="Times New Roman"/>
              <a:sym typeface="Times New Roman"/>
            </a:endParaRPr>
          </a:p>
          <a:p>
            <a:pPr marL="0" marR="0" lvl="0" indent="0" algn="l" rtl="0">
              <a:spcBef>
                <a:spcPts val="36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p:txBody>
      </p:sp>
      <p:sp>
        <p:nvSpPr>
          <p:cNvPr id="404" name="Shape 404"/>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4752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11" name="Shape 411"/>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Tip #1</a:t>
            </a:r>
            <a:r>
              <a:rPr lang="en-US" dirty="0">
                <a:latin typeface="Times New Roman"/>
                <a:ea typeface="Times New Roman"/>
                <a:cs typeface="Times New Roman"/>
                <a:sym typeface="Times New Roman"/>
              </a:rPr>
              <a:t>0</a:t>
            </a: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lnSpc>
                <a:spcPct val="90000"/>
              </a:lnSpc>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Offer opportunities for purposeful movement, such as </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Leading cheers</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Performing in skits</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Assisting with demonstrations</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Teaching outdoor skills to younger Scouts </a:t>
            </a:r>
          </a:p>
          <a:p>
            <a:pPr marL="171450" marR="0" lvl="0" indent="-171450" algn="l" rtl="0">
              <a:lnSpc>
                <a:spcPct val="90000"/>
              </a:lnSpc>
              <a:spcBef>
                <a:spcPts val="360"/>
              </a:spcBef>
              <a:spcAft>
                <a:spcPts val="0"/>
              </a:spcAft>
              <a:buClr>
                <a:schemeClr val="dk1"/>
              </a:buClr>
              <a:buSzPct val="100000"/>
              <a:buFont typeface="Arial"/>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l" rtl="0">
              <a:lnSpc>
                <a:spcPct val="90000"/>
              </a:lnSpc>
              <a:spcBef>
                <a:spcPts val="360"/>
              </a:spcBef>
              <a:spcAft>
                <a:spcPts val="0"/>
              </a:spcAft>
              <a:buClr>
                <a:schemeClr val="dk1"/>
              </a:buClr>
              <a:buSzPct val="25000"/>
              <a:buFont typeface="Arial"/>
              <a:buNone/>
            </a:pPr>
            <a:r>
              <a:rPr lang="en-US" dirty="0">
                <a:latin typeface="Times New Roman"/>
                <a:ea typeface="Times New Roman"/>
                <a:cs typeface="Times New Roman"/>
                <a:sym typeface="Times New Roman"/>
              </a:rPr>
              <a:t>Often Leaders are hesitant to put a Scout with ADHD in leading roles because they fear something going wrong, yet this can;</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Improve focus, </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Increase self-confidence, and</a:t>
            </a:r>
          </a:p>
          <a:p>
            <a:pPr marL="171450" marR="0" lvl="0" indent="-171450" algn="l" rtl="0">
              <a:lnSpc>
                <a:spcPct val="90000"/>
              </a:lnSpc>
              <a:spcBef>
                <a:spcPts val="360"/>
              </a:spcBef>
              <a:spcAft>
                <a:spcPts val="0"/>
              </a:spcAft>
              <a:buClr>
                <a:schemeClr val="dk1"/>
              </a:buClr>
              <a:buSzPct val="100000"/>
              <a:buFont typeface="Times New Roman"/>
              <a:buChar char="•"/>
            </a:pPr>
            <a:r>
              <a:rPr lang="en-US" sz="1200" b="0" i="0" u="none" strike="noStrike" cap="none" dirty="0">
                <a:solidFill>
                  <a:schemeClr val="dk1"/>
                </a:solidFill>
                <a:latin typeface="Times New Roman"/>
                <a:ea typeface="Times New Roman"/>
                <a:cs typeface="Times New Roman"/>
                <a:sym typeface="Times New Roman"/>
              </a:rPr>
              <a:t>Benefit the pack/troop as a whole</a:t>
            </a:r>
          </a:p>
          <a:p>
            <a:pPr marL="171450" marR="0" lvl="0" indent="-171450" algn="l" rtl="0">
              <a:spcBef>
                <a:spcPts val="360"/>
              </a:spcBef>
              <a:spcAft>
                <a:spcPts val="0"/>
              </a:spcAft>
              <a:buClr>
                <a:schemeClr val="dk1"/>
              </a:buClr>
              <a:buSzPct val="100000"/>
              <a:buFont typeface="Arial"/>
              <a:buNone/>
            </a:pPr>
            <a:endParaRPr sz="1200" b="0" i="0" u="none" strike="noStrike" cap="none" dirty="0">
              <a:solidFill>
                <a:schemeClr val="dk1"/>
              </a:solidFill>
              <a:latin typeface="Times New Roman"/>
              <a:ea typeface="Times New Roman"/>
              <a:cs typeface="Times New Roman"/>
              <a:sym typeface="Times New Roman"/>
            </a:endParaRPr>
          </a:p>
        </p:txBody>
      </p:sp>
      <p:sp>
        <p:nvSpPr>
          <p:cNvPr id="412" name="Shape 412"/>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16</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7329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lvl="0">
              <a:spcBef>
                <a:spcPts val="0"/>
              </a:spcBef>
              <a:buNone/>
            </a:pPr>
            <a:r>
              <a:rPr lang="en-US">
                <a:latin typeface="Times New Roman"/>
                <a:ea typeface="Times New Roman"/>
                <a:cs typeface="Times New Roman"/>
                <a:sym typeface="Times New Roman"/>
              </a:rPr>
              <a:t>Leader:  refer to handout for “Negative Responses/Techniques that backfire”</a:t>
            </a:r>
          </a:p>
          <a:p>
            <a:pPr lvl="0">
              <a:spcBef>
                <a:spcPts val="0"/>
              </a:spcBef>
              <a:buNone/>
            </a:pPr>
            <a:r>
              <a:rPr lang="en-US">
                <a:latin typeface="Times New Roman"/>
                <a:ea typeface="Times New Roman"/>
                <a:cs typeface="Times New Roman"/>
                <a:sym typeface="Times New Roman"/>
              </a:rPr>
              <a:t>Ask participants for other examples that may have backfired on them.</a:t>
            </a:r>
          </a:p>
        </p:txBody>
      </p:sp>
      <p:sp>
        <p:nvSpPr>
          <p:cNvPr id="421" name="Shape 421"/>
          <p:cNvSpPr txBox="1">
            <a:spLocks noGrp="1"/>
          </p:cNvSpPr>
          <p:nvPr>
            <p:ph type="sldNum" idx="12"/>
          </p:nvPr>
        </p:nvSpPr>
        <p:spPr>
          <a:xfrm>
            <a:off x="3884612" y="8829675"/>
            <a:ext cx="2971800" cy="4650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49484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27" name="Shape 427"/>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a:latin typeface="Times New Roman"/>
                <a:ea typeface="Times New Roman"/>
                <a:cs typeface="Times New Roman"/>
                <a:sym typeface="Times New Roman"/>
              </a:rPr>
              <a:t>Utilize time for questions and participant involvement in sharing experiences time permitting after the resources slide</a:t>
            </a:r>
          </a:p>
        </p:txBody>
      </p:sp>
      <p:sp>
        <p:nvSpPr>
          <p:cNvPr id="428" name="Shape 428"/>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0727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34" name="Shape 434"/>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1200" b="0" i="0" u="none" strike="noStrike" cap="none">
                <a:solidFill>
                  <a:schemeClr val="dk1"/>
                </a:solidFill>
                <a:latin typeface="Times New Roman"/>
                <a:ea typeface="Times New Roman"/>
                <a:cs typeface="Times New Roman"/>
                <a:sym typeface="Times New Roman"/>
              </a:rPr>
              <a:t>Through systematic  </a:t>
            </a:r>
            <a:r>
              <a:rPr lang="en-US" sz="1200" b="1" i="0" u="none" strike="noStrike" cap="none">
                <a:solidFill>
                  <a:schemeClr val="dk1"/>
                </a:solidFill>
                <a:latin typeface="Times New Roman"/>
                <a:ea typeface="Times New Roman"/>
                <a:cs typeface="Times New Roman"/>
                <a:sym typeface="Times New Roman"/>
              </a:rPr>
              <a:t>E</a:t>
            </a:r>
            <a:r>
              <a:rPr lang="en-US" sz="1200" b="0" i="0" u="none" strike="noStrike" cap="none">
                <a:solidFill>
                  <a:schemeClr val="dk1"/>
                </a:solidFill>
                <a:latin typeface="Times New Roman"/>
                <a:ea typeface="Times New Roman"/>
                <a:cs typeface="Times New Roman"/>
                <a:sym typeface="Times New Roman"/>
              </a:rPr>
              <a:t>xplanation, interactive  </a:t>
            </a:r>
            <a:r>
              <a:rPr lang="en-US" sz="1200" b="1" i="0" u="none" strike="noStrike" cap="none">
                <a:solidFill>
                  <a:schemeClr val="dk1"/>
                </a:solidFill>
                <a:latin typeface="Times New Roman"/>
                <a:ea typeface="Times New Roman"/>
                <a:cs typeface="Times New Roman"/>
                <a:sym typeface="Times New Roman"/>
              </a:rPr>
              <a:t>D</a:t>
            </a:r>
            <a:r>
              <a:rPr lang="en-US" sz="1200" b="0" i="0" u="none" strike="noStrike" cap="none">
                <a:solidFill>
                  <a:schemeClr val="dk1"/>
                </a:solidFill>
                <a:latin typeface="Times New Roman"/>
                <a:ea typeface="Times New Roman"/>
                <a:cs typeface="Times New Roman"/>
                <a:sym typeface="Times New Roman"/>
              </a:rPr>
              <a:t>emonstration, and  </a:t>
            </a:r>
            <a:r>
              <a:rPr lang="en-US" sz="1200" b="1" i="0" u="none" strike="noStrike" cap="none">
                <a:solidFill>
                  <a:schemeClr val="dk1"/>
                </a:solidFill>
                <a:latin typeface="Times New Roman"/>
                <a:ea typeface="Times New Roman"/>
                <a:cs typeface="Times New Roman"/>
                <a:sym typeface="Times New Roman"/>
              </a:rPr>
              <a:t>G</a:t>
            </a:r>
            <a:r>
              <a:rPr lang="en-US" sz="1200" b="0" i="0" u="none" strike="noStrike" cap="none">
                <a:solidFill>
                  <a:schemeClr val="dk1"/>
                </a:solidFill>
                <a:latin typeface="Times New Roman"/>
                <a:ea typeface="Times New Roman"/>
                <a:cs typeface="Times New Roman"/>
                <a:sym typeface="Times New Roman"/>
              </a:rPr>
              <a:t>uided practice, Scouting  </a:t>
            </a:r>
            <a:r>
              <a:rPr lang="en-US" sz="1200" b="1" i="0" u="none" strike="noStrike" cap="none">
                <a:solidFill>
                  <a:schemeClr val="dk1"/>
                </a:solidFill>
                <a:latin typeface="Times New Roman"/>
                <a:ea typeface="Times New Roman"/>
                <a:cs typeface="Times New Roman"/>
                <a:sym typeface="Times New Roman"/>
              </a:rPr>
              <a:t>E</a:t>
            </a:r>
            <a:r>
              <a:rPr lang="en-US" sz="1200" b="0" i="0" u="none" strike="noStrike" cap="none">
                <a:solidFill>
                  <a:schemeClr val="dk1"/>
                </a:solidFill>
                <a:latin typeface="Times New Roman"/>
                <a:ea typeface="Times New Roman"/>
                <a:cs typeface="Times New Roman"/>
                <a:sym typeface="Times New Roman"/>
              </a:rPr>
              <a:t>nables Scouts with ADHD to discover and develop their unique strengths and interests. </a:t>
            </a:r>
          </a:p>
          <a:p>
            <a:pPr marL="0" marR="0" lvl="0" indent="0" algn="l" rtl="0">
              <a:spcBef>
                <a:spcPts val="0"/>
              </a:spcBef>
              <a:spcAft>
                <a:spcPts val="0"/>
              </a:spcAft>
              <a:buClr>
                <a:schemeClr val="dk1"/>
              </a:buClr>
              <a:buSzPct val="25000"/>
              <a:buFont typeface="Noto Sans Symbols"/>
              <a:buNone/>
            </a:pPr>
            <a:endParaRPr>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a:latin typeface="Times New Roman"/>
                <a:ea typeface="Times New Roman"/>
                <a:cs typeface="Times New Roman"/>
                <a:sym typeface="Times New Roman"/>
              </a:rPr>
              <a:t>Scouting develops social skills and leadership skills. </a:t>
            </a:r>
          </a:p>
          <a:p>
            <a:pPr marL="0" marR="0" lvl="0" indent="0" algn="l" rtl="0">
              <a:spcBef>
                <a:spcPts val="0"/>
              </a:spcBef>
              <a:spcAft>
                <a:spcPts val="0"/>
              </a:spcAft>
              <a:buClr>
                <a:schemeClr val="dk1"/>
              </a:buClr>
              <a:buSzPct val="25000"/>
              <a:buFont typeface="Noto Sans Symbols"/>
              <a:buNone/>
            </a:pPr>
            <a:endParaRPr>
              <a:latin typeface="Times New Roman"/>
              <a:ea typeface="Times New Roman"/>
              <a:cs typeface="Times New Roman"/>
              <a:sym typeface="Times New Roman"/>
            </a:endParaRPr>
          </a:p>
          <a:p>
            <a:pPr lvl="0" rtl="0">
              <a:spcBef>
                <a:spcPts val="0"/>
              </a:spcBef>
              <a:buClr>
                <a:schemeClr val="dk1"/>
              </a:buClr>
              <a:buSzPct val="25000"/>
              <a:buFont typeface="Arial"/>
              <a:buNone/>
            </a:pPr>
            <a:r>
              <a:rPr lang="en-US">
                <a:latin typeface="Times New Roman"/>
                <a:ea typeface="Times New Roman"/>
                <a:cs typeface="Times New Roman"/>
                <a:sym typeface="Times New Roman"/>
              </a:rPr>
              <a:t>Scouting offers frequent </a:t>
            </a:r>
            <a:r>
              <a:rPr lang="en-US" i="1">
                <a:latin typeface="Times New Roman"/>
                <a:ea typeface="Times New Roman"/>
                <a:cs typeface="Times New Roman"/>
                <a:sym typeface="Times New Roman"/>
              </a:rPr>
              <a:t>positive</a:t>
            </a:r>
            <a:r>
              <a:rPr lang="en-US">
                <a:latin typeface="Times New Roman"/>
                <a:ea typeface="Times New Roman"/>
                <a:cs typeface="Times New Roman"/>
                <a:sym typeface="Times New Roman"/>
              </a:rPr>
              <a:t> recognition.</a:t>
            </a:r>
          </a:p>
          <a:p>
            <a:pPr marL="0" marR="0" lvl="0" indent="0" algn="l" rtl="0">
              <a:spcBef>
                <a:spcPts val="360"/>
              </a:spcBef>
              <a:spcAft>
                <a:spcPts val="0"/>
              </a:spcAft>
              <a:buSzPct val="25000"/>
              <a:buNone/>
            </a:pPr>
            <a:endParaRPr>
              <a:latin typeface="Times New Roman"/>
              <a:ea typeface="Times New Roman"/>
              <a:cs typeface="Times New Roman"/>
              <a:sym typeface="Times New Roman"/>
            </a:endParaRPr>
          </a:p>
        </p:txBody>
      </p:sp>
      <p:sp>
        <p:nvSpPr>
          <p:cNvPr id="435" name="Shape 435"/>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8744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lvl="0">
              <a:spcBef>
                <a:spcPts val="0"/>
              </a:spcBef>
              <a:buNone/>
            </a:pPr>
            <a:r>
              <a:rPr lang="en-US" b="1" u="sng" dirty="0">
                <a:latin typeface="Times New Roman"/>
                <a:ea typeface="Times New Roman"/>
                <a:cs typeface="Times New Roman"/>
                <a:sym typeface="Times New Roman"/>
              </a:rPr>
              <a:t>Inattention can look like: </a:t>
            </a:r>
          </a:p>
          <a:p>
            <a:pPr lvl="0">
              <a:spcBef>
                <a:spcPts val="0"/>
              </a:spcBef>
              <a:buNone/>
            </a:pPr>
            <a:r>
              <a:rPr lang="en-US" dirty="0">
                <a:latin typeface="Times New Roman"/>
                <a:ea typeface="Times New Roman"/>
                <a:cs typeface="Times New Roman"/>
                <a:sym typeface="Times New Roman"/>
              </a:rPr>
              <a:t>overlooks or misses details</a:t>
            </a:r>
          </a:p>
          <a:p>
            <a:pPr lvl="0">
              <a:spcBef>
                <a:spcPts val="0"/>
              </a:spcBef>
              <a:buNone/>
            </a:pPr>
            <a:r>
              <a:rPr lang="en-US" dirty="0">
                <a:latin typeface="Times New Roman"/>
                <a:ea typeface="Times New Roman"/>
                <a:cs typeface="Times New Roman"/>
                <a:sym typeface="Times New Roman"/>
              </a:rPr>
              <a:t>difficulty sustaining attention during tasks</a:t>
            </a:r>
          </a:p>
          <a:p>
            <a:pPr lvl="0">
              <a:spcBef>
                <a:spcPts val="0"/>
              </a:spcBef>
              <a:buNone/>
            </a:pPr>
            <a:r>
              <a:rPr lang="en-US" dirty="0">
                <a:latin typeface="Times New Roman"/>
                <a:ea typeface="Times New Roman"/>
                <a:cs typeface="Times New Roman"/>
                <a:sym typeface="Times New Roman"/>
              </a:rPr>
              <a:t>does not seem to be listening when spoken to directly</a:t>
            </a:r>
          </a:p>
          <a:p>
            <a:pPr lvl="0">
              <a:spcBef>
                <a:spcPts val="0"/>
              </a:spcBef>
              <a:buNone/>
            </a:pPr>
            <a:r>
              <a:rPr lang="en-US" dirty="0">
                <a:latin typeface="Times New Roman"/>
                <a:ea typeface="Times New Roman"/>
                <a:cs typeface="Times New Roman"/>
                <a:sym typeface="Times New Roman"/>
              </a:rPr>
              <a:t>does not follow through on instructions</a:t>
            </a:r>
          </a:p>
          <a:p>
            <a:pPr lvl="0">
              <a:spcBef>
                <a:spcPts val="0"/>
              </a:spcBef>
              <a:buNone/>
            </a:pPr>
            <a:r>
              <a:rPr lang="en-US" dirty="0">
                <a:latin typeface="Times New Roman"/>
                <a:ea typeface="Times New Roman"/>
                <a:cs typeface="Times New Roman"/>
                <a:sym typeface="Times New Roman"/>
              </a:rPr>
              <a:t>unorganized, loses things</a:t>
            </a:r>
          </a:p>
          <a:p>
            <a:pPr lvl="0">
              <a:spcBef>
                <a:spcPts val="0"/>
              </a:spcBef>
              <a:buNone/>
            </a:pPr>
            <a:r>
              <a:rPr lang="en-US" dirty="0">
                <a:latin typeface="Times New Roman"/>
                <a:ea typeface="Times New Roman"/>
                <a:cs typeface="Times New Roman"/>
                <a:sym typeface="Times New Roman"/>
              </a:rPr>
              <a:t>is easily distracted.</a:t>
            </a:r>
          </a:p>
          <a:p>
            <a:pPr lvl="0">
              <a:spcBef>
                <a:spcPts val="0"/>
              </a:spcBef>
              <a:buNone/>
            </a:pPr>
            <a:endParaRPr dirty="0">
              <a:latin typeface="Times New Roman"/>
              <a:ea typeface="Times New Roman"/>
              <a:cs typeface="Times New Roman"/>
              <a:sym typeface="Times New Roman"/>
            </a:endParaRPr>
          </a:p>
          <a:p>
            <a:pPr lvl="0">
              <a:spcBef>
                <a:spcPts val="0"/>
              </a:spcBef>
              <a:buNone/>
            </a:pPr>
            <a:r>
              <a:rPr lang="en-US" b="1" u="sng" dirty="0">
                <a:latin typeface="Times New Roman"/>
                <a:ea typeface="Times New Roman"/>
                <a:cs typeface="Times New Roman"/>
                <a:sym typeface="Times New Roman"/>
              </a:rPr>
              <a:t>Hyperactivity and impulsivity can look like:</a:t>
            </a:r>
          </a:p>
          <a:p>
            <a:pPr lvl="0">
              <a:spcBef>
                <a:spcPts val="0"/>
              </a:spcBef>
              <a:buNone/>
            </a:pPr>
            <a:r>
              <a:rPr lang="en-US" dirty="0">
                <a:latin typeface="Times New Roman"/>
                <a:ea typeface="Times New Roman"/>
                <a:cs typeface="Times New Roman"/>
                <a:sym typeface="Times New Roman"/>
              </a:rPr>
              <a:t>often fidgets or taps hands and feet, constant motion</a:t>
            </a:r>
          </a:p>
          <a:p>
            <a:pPr lvl="0">
              <a:spcBef>
                <a:spcPts val="0"/>
              </a:spcBef>
              <a:buNone/>
            </a:pPr>
            <a:r>
              <a:rPr lang="en-US" dirty="0">
                <a:latin typeface="Times New Roman"/>
                <a:ea typeface="Times New Roman"/>
                <a:cs typeface="Times New Roman"/>
                <a:sym typeface="Times New Roman"/>
              </a:rPr>
              <a:t>often leaves seat in situations that require staying seated</a:t>
            </a:r>
          </a:p>
          <a:p>
            <a:pPr lvl="0">
              <a:spcBef>
                <a:spcPts val="0"/>
              </a:spcBef>
              <a:buNone/>
            </a:pPr>
            <a:r>
              <a:rPr lang="en-US" dirty="0">
                <a:latin typeface="Times New Roman"/>
                <a:ea typeface="Times New Roman"/>
                <a:cs typeface="Times New Roman"/>
                <a:sym typeface="Times New Roman"/>
              </a:rPr>
              <a:t>runs about or climbs in situations which is inappropriate</a:t>
            </a:r>
          </a:p>
          <a:p>
            <a:pPr lvl="0">
              <a:spcBef>
                <a:spcPts val="0"/>
              </a:spcBef>
              <a:buNone/>
            </a:pPr>
            <a:r>
              <a:rPr lang="en-US" dirty="0">
                <a:latin typeface="Times New Roman"/>
                <a:ea typeface="Times New Roman"/>
                <a:cs typeface="Times New Roman"/>
                <a:sym typeface="Times New Roman"/>
              </a:rPr>
              <a:t>unable to engage in or play leisure activities quietly</a:t>
            </a:r>
          </a:p>
          <a:p>
            <a:pPr lvl="0">
              <a:spcBef>
                <a:spcPts val="0"/>
              </a:spcBef>
              <a:buNone/>
            </a:pPr>
            <a:r>
              <a:rPr lang="en-US" dirty="0">
                <a:latin typeface="Times New Roman"/>
                <a:ea typeface="Times New Roman"/>
                <a:cs typeface="Times New Roman"/>
                <a:sym typeface="Times New Roman"/>
              </a:rPr>
              <a:t>blurts out, talks excessively, or has difficulty waiting their turn</a:t>
            </a:r>
          </a:p>
        </p:txBody>
      </p:sp>
      <p:sp>
        <p:nvSpPr>
          <p:cNvPr id="279" name="Shape 279"/>
          <p:cNvSpPr txBox="1">
            <a:spLocks noGrp="1"/>
          </p:cNvSpPr>
          <p:nvPr>
            <p:ph type="sldNum" idx="12"/>
          </p:nvPr>
        </p:nvSpPr>
        <p:spPr>
          <a:xfrm>
            <a:off x="3884612" y="8829675"/>
            <a:ext cx="2971800" cy="4650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5783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40" name="Shape 440"/>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Resources:</a:t>
            </a:r>
          </a:p>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a:latin typeface="Times New Roman"/>
                <a:ea typeface="Times New Roman"/>
                <a:cs typeface="Times New Roman"/>
                <a:sym typeface="Times New Roman"/>
              </a:rPr>
              <a:t>Scouting.org </a:t>
            </a:r>
            <a:r>
              <a:rPr lang="en-US" sz="1200" b="0" i="0" u="none" strike="noStrike" cap="none">
                <a:solidFill>
                  <a:srgbClr val="0000FF"/>
                </a:solidFill>
                <a:latin typeface="Times New Roman"/>
                <a:ea typeface="Times New Roman"/>
                <a:cs typeface="Times New Roman"/>
                <a:sym typeface="Times New Roman"/>
              </a:rPr>
              <a:t>http://www.scouting.org/scoutsource/boyscouts/thebuildingblocksofscouting/disabilities.aspx</a:t>
            </a:r>
          </a:p>
          <a:p>
            <a:pPr marL="0" marR="0" lvl="0" indent="0" algn="l" rtl="0">
              <a:spcBef>
                <a:spcPts val="36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Children and Adults with Attention Deficit/Hyperactivity Disorder   </a:t>
            </a:r>
            <a:r>
              <a:rPr lang="en-US" sz="1200" b="0" i="0" u="sng" strike="noStrike" cap="none">
                <a:solidFill>
                  <a:schemeClr val="hlink"/>
                </a:solidFill>
                <a:latin typeface="Times New Roman"/>
                <a:ea typeface="Times New Roman"/>
                <a:cs typeface="Times New Roman"/>
                <a:sym typeface="Times New Roman"/>
                <a:hlinkClick r:id="rId3"/>
              </a:rPr>
              <a:t>http://chadd.org</a:t>
            </a:r>
          </a:p>
          <a:p>
            <a:pPr marL="0" marR="0" lvl="0" indent="0" algn="l" rtl="0">
              <a:spcBef>
                <a:spcPts val="360"/>
              </a:spcBef>
              <a:spcAft>
                <a:spcPts val="0"/>
              </a:spcAft>
              <a:buSzPct val="25000"/>
              <a:buNone/>
            </a:pPr>
            <a:endParaRPr>
              <a:latin typeface="Times New Roman"/>
              <a:ea typeface="Times New Roman"/>
              <a:cs typeface="Times New Roman"/>
              <a:sym typeface="Times New Roman"/>
            </a:endParaRPr>
          </a:p>
          <a:p>
            <a:pPr lvl="0" rtl="0">
              <a:spcBef>
                <a:spcPts val="0"/>
              </a:spcBef>
              <a:buClr>
                <a:schemeClr val="dk1"/>
              </a:buClr>
              <a:buSzPct val="25000"/>
              <a:buFont typeface="Arial"/>
              <a:buNone/>
            </a:pPr>
            <a:r>
              <a:rPr lang="en-US">
                <a:latin typeface="Times New Roman"/>
                <a:ea typeface="Times New Roman"/>
                <a:cs typeface="Times New Roman"/>
                <a:sym typeface="Times New Roman"/>
              </a:rPr>
              <a:t>Attention Deficit Disorder Association   </a:t>
            </a:r>
            <a:r>
              <a:rPr lang="en-US" u="sng">
                <a:solidFill>
                  <a:schemeClr val="hlink"/>
                </a:solidFill>
                <a:latin typeface="Times New Roman"/>
                <a:ea typeface="Times New Roman"/>
                <a:cs typeface="Times New Roman"/>
                <a:sym typeface="Times New Roman"/>
                <a:hlinkClick r:id="rId4"/>
              </a:rPr>
              <a:t>http://www.add.org</a:t>
            </a:r>
          </a:p>
          <a:p>
            <a:pPr lvl="0" rtl="0">
              <a:spcBef>
                <a:spcPts val="0"/>
              </a:spcBef>
              <a:buClr>
                <a:schemeClr val="dk1"/>
              </a:buClr>
              <a:buSzPct val="25000"/>
              <a:buFont typeface="Arial"/>
              <a:buNone/>
            </a:pPr>
            <a:endParaRPr>
              <a:latin typeface="Times New Roman"/>
              <a:ea typeface="Times New Roman"/>
              <a:cs typeface="Times New Roman"/>
              <a:sym typeface="Times New Roman"/>
            </a:endParaRPr>
          </a:p>
          <a:p>
            <a:pPr lvl="0" rtl="0">
              <a:spcBef>
                <a:spcPts val="0"/>
              </a:spcBef>
              <a:buClr>
                <a:schemeClr val="dk1"/>
              </a:buClr>
              <a:buSzPct val="25000"/>
              <a:buFont typeface="Arial"/>
              <a:buNone/>
            </a:pPr>
            <a:endParaRPr>
              <a:latin typeface="Times New Roman"/>
              <a:ea typeface="Times New Roman"/>
              <a:cs typeface="Times New Roman"/>
              <a:sym typeface="Times New Roman"/>
            </a:endParaRPr>
          </a:p>
          <a:p>
            <a:pPr lvl="0" rtl="0">
              <a:spcBef>
                <a:spcPts val="0"/>
              </a:spcBef>
              <a:buClr>
                <a:schemeClr val="dk1"/>
              </a:buClr>
              <a:buSzPct val="25000"/>
              <a:buFont typeface="Arial"/>
              <a:buNone/>
            </a:pPr>
            <a:r>
              <a:rPr lang="en-US" b="1" u="sng">
                <a:latin typeface="Times New Roman"/>
                <a:ea typeface="Times New Roman"/>
                <a:cs typeface="Times New Roman"/>
                <a:sym typeface="Times New Roman"/>
              </a:rPr>
              <a:t>LEADER:</a:t>
            </a:r>
            <a:r>
              <a:rPr lang="en-US">
                <a:latin typeface="Times New Roman"/>
                <a:ea typeface="Times New Roman"/>
                <a:cs typeface="Times New Roman"/>
                <a:sym typeface="Times New Roman"/>
              </a:rPr>
              <a:t> Utilize time for questions and participant involvement in sharing experiences time permitting</a:t>
            </a:r>
          </a:p>
          <a:p>
            <a:pPr lvl="0" rtl="0">
              <a:spcBef>
                <a:spcPts val="0"/>
              </a:spcBef>
              <a:buClr>
                <a:schemeClr val="dk1"/>
              </a:buClr>
              <a:buSzPct val="25000"/>
              <a:buFont typeface="Arial"/>
              <a:buNone/>
            </a:pPr>
            <a:endParaRPr sz="1800">
              <a:latin typeface="Times New Roman"/>
              <a:ea typeface="Times New Roman"/>
              <a:cs typeface="Times New Roman"/>
              <a:sym typeface="Times New Roman"/>
            </a:endParaRPr>
          </a:p>
          <a:p>
            <a:pPr marL="0" marR="0" lvl="0" indent="0" algn="l" rtl="0">
              <a:spcBef>
                <a:spcPts val="360"/>
              </a:spcBef>
              <a:spcAft>
                <a:spcPts val="0"/>
              </a:spcAft>
              <a:buSzPct val="25000"/>
              <a:buNone/>
            </a:pPr>
            <a:endParaRPr>
              <a:latin typeface="Times New Roman"/>
              <a:ea typeface="Times New Roman"/>
              <a:cs typeface="Times New Roman"/>
              <a:sym typeface="Times New Roman"/>
            </a:endParaRPr>
          </a:p>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441" name="Shape 441"/>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76261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r>
              <a:rPr lang="en-US">
                <a:latin typeface="Times New Roman"/>
                <a:ea typeface="Times New Roman"/>
                <a:cs typeface="Times New Roman"/>
                <a:sym typeface="Times New Roman"/>
              </a:rPr>
              <a:t>These are the common observations made of a Scout with Attention Deficit/Hyperactivity Disorder.</a:t>
            </a:r>
          </a:p>
          <a:p>
            <a:pPr lvl="0">
              <a:spcBef>
                <a:spcPts val="0"/>
              </a:spcBef>
              <a:buNone/>
            </a:pPr>
            <a:r>
              <a:rPr lang="en-US">
                <a:latin typeface="Times New Roman"/>
                <a:ea typeface="Times New Roman"/>
                <a:cs typeface="Times New Roman"/>
                <a:sym typeface="Times New Roman"/>
              </a:rPr>
              <a:t>We tend to see what is on the surface as behaviors and not knowing what truly underlies which can explain why these Scouts may appear this way.  It is important to know and understand why Scouts may be hyperactive, inattentive, or impulsive.</a:t>
            </a:r>
          </a:p>
        </p:txBody>
      </p:sp>
      <p:sp>
        <p:nvSpPr>
          <p:cNvPr id="285" name="Shape 28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33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r>
              <a:rPr lang="en-US">
                <a:latin typeface="Times New Roman"/>
                <a:ea typeface="Times New Roman"/>
                <a:cs typeface="Times New Roman"/>
                <a:sym typeface="Times New Roman"/>
              </a:rPr>
              <a:t>Leader:  Give Iceberg definition handout</a:t>
            </a:r>
          </a:p>
        </p:txBody>
      </p:sp>
      <p:sp>
        <p:nvSpPr>
          <p:cNvPr id="297" name="Shape 29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55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15" name="Shape 315"/>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b="1" dirty="0">
                <a:latin typeface="Times New Roman"/>
                <a:ea typeface="Times New Roman"/>
                <a:cs typeface="Times New Roman"/>
                <a:sym typeface="Times New Roman"/>
              </a:rPr>
              <a:t>Leader:</a:t>
            </a:r>
            <a:r>
              <a:rPr lang="en-US" dirty="0">
                <a:latin typeface="Times New Roman"/>
                <a:ea typeface="Times New Roman"/>
                <a:cs typeface="Times New Roman"/>
                <a:sym typeface="Times New Roman"/>
              </a:rPr>
              <a:t> </a:t>
            </a:r>
            <a:r>
              <a:rPr lang="en-US" u="sng" dirty="0">
                <a:latin typeface="Times New Roman"/>
                <a:ea typeface="Times New Roman"/>
                <a:cs typeface="Times New Roman"/>
                <a:sym typeface="Times New Roman"/>
              </a:rPr>
              <a:t>Engage your participants and ask them to brainstorm more Scout Strengths</a:t>
            </a:r>
            <a:r>
              <a:rPr lang="en-US" dirty="0">
                <a:latin typeface="Times New Roman"/>
                <a:ea typeface="Times New Roman"/>
                <a:cs typeface="Times New Roman"/>
                <a:sym typeface="Times New Roman"/>
              </a:rPr>
              <a:t>.</a:t>
            </a:r>
          </a:p>
          <a:p>
            <a:pPr lvl="0" rtl="0">
              <a:spcBef>
                <a:spcPts val="0"/>
              </a:spcBef>
              <a:buSzPct val="25000"/>
              <a:buNone/>
            </a:pPr>
            <a:endParaRPr dirty="0">
              <a:latin typeface="Times New Roman"/>
              <a:ea typeface="Times New Roman"/>
              <a:cs typeface="Times New Roman"/>
              <a:sym typeface="Times New Roman"/>
            </a:endParaRPr>
          </a:p>
          <a:p>
            <a:pPr lvl="0" rtl="0">
              <a:spcBef>
                <a:spcPts val="0"/>
              </a:spcBef>
              <a:buSzPct val="25000"/>
              <a:buNone/>
            </a:pPr>
            <a:r>
              <a:rPr lang="en-US" dirty="0">
                <a:latin typeface="Times New Roman"/>
                <a:ea typeface="Times New Roman"/>
                <a:cs typeface="Times New Roman"/>
                <a:sym typeface="Times New Roman"/>
              </a:rPr>
              <a:t>Scouts with ADHD have great attributes too!</a:t>
            </a: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Energetic</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Engaging</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Dramatic</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Clever</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Bright</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Excited</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Creative</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Eager</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Enthusiastic</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Easy-going</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Unique</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Carefree</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Exceptional</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Inquisitive</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Spontaneous</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NOTE:  Encou</a:t>
            </a:r>
            <a:r>
              <a:rPr lang="en-US" dirty="0">
                <a:latin typeface="Times New Roman"/>
                <a:ea typeface="Times New Roman"/>
                <a:cs typeface="Times New Roman"/>
                <a:sym typeface="Times New Roman"/>
              </a:rPr>
              <a:t>rage your participants to focus on the strengths!</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p:txBody>
      </p:sp>
      <p:sp>
        <p:nvSpPr>
          <p:cNvPr id="316" name="Shape 316"/>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71973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32" name="Shape 332"/>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a:latin typeface="Times New Roman"/>
                <a:ea typeface="Times New Roman"/>
                <a:cs typeface="Times New Roman"/>
                <a:sym typeface="Times New Roman"/>
              </a:rPr>
              <a:t>Leader: Give the “Know your scout” handout.</a:t>
            </a:r>
          </a:p>
          <a:p>
            <a:pPr marL="0" marR="0" lvl="0" indent="0" algn="l" rtl="0">
              <a:spcBef>
                <a:spcPts val="0"/>
              </a:spcBef>
              <a:spcAft>
                <a:spcPts val="0"/>
              </a:spcAft>
              <a:buClr>
                <a:schemeClr val="dk1"/>
              </a:buClr>
              <a:buSzPct val="25000"/>
              <a:buFont typeface="Noto Sans Symbols"/>
              <a:buNone/>
            </a:pPr>
            <a:r>
              <a:rPr lang="en-US">
                <a:latin typeface="Times New Roman"/>
                <a:ea typeface="Times New Roman"/>
                <a:cs typeface="Times New Roman"/>
                <a:sym typeface="Times New Roman"/>
              </a:rPr>
              <a:t>  </a:t>
            </a:r>
          </a:p>
          <a:p>
            <a:pPr marL="0" marR="0" lvl="0" indent="0" algn="l" rtl="0">
              <a:spcBef>
                <a:spcPts val="0"/>
              </a:spcBef>
              <a:spcAft>
                <a:spcPts val="0"/>
              </a:spcAft>
              <a:buClr>
                <a:schemeClr val="dk1"/>
              </a:buClr>
              <a:buSzPct val="25000"/>
              <a:buFont typeface="Noto Sans Symbols"/>
              <a:buNone/>
            </a:pPr>
            <a:r>
              <a:rPr lang="en-US">
                <a:latin typeface="Times New Roman"/>
                <a:ea typeface="Times New Roman"/>
                <a:cs typeface="Times New Roman"/>
                <a:sym typeface="Times New Roman"/>
              </a:rPr>
              <a:t>Inform your Leaders that they should have this filled out for every Scout in their unit.</a:t>
            </a:r>
          </a:p>
          <a:p>
            <a:pPr marL="0" marR="0" lvl="0" indent="0" algn="l" rtl="0">
              <a:spcBef>
                <a:spcPts val="36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333" name="Shape 333"/>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6</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06402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40" name="Shape 340"/>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a:t>Remember to ask Parents/guardians about important information which you will most likely find on the “Know your Scout” form.  Always ask, “Is there anything that I didn’t ask you that you feel I should know?”</a:t>
            </a:r>
          </a:p>
          <a:p>
            <a:pPr marL="0" marR="0" lvl="0" indent="0" algn="l" rtl="0">
              <a:spcBef>
                <a:spcPts val="0"/>
              </a:spcBef>
              <a:spcAft>
                <a:spcPts val="0"/>
              </a:spcAft>
              <a:buSzPct val="25000"/>
              <a:buNone/>
            </a:pPr>
            <a:endParaRPr/>
          </a:p>
          <a:p>
            <a:pPr marL="0" marR="0" lvl="0" indent="0" algn="l" rtl="0">
              <a:spcBef>
                <a:spcPts val="0"/>
              </a:spcBef>
              <a:spcAft>
                <a:spcPts val="0"/>
              </a:spcAft>
              <a:buSzPct val="25000"/>
              <a:buNone/>
            </a:pPr>
            <a:r>
              <a:rPr lang="en-US"/>
              <a:t>Some Scouts will require assistive technology or equipment to help them to accomplish various tasks.  The parents should be able to share this with you and provide the equipment.</a:t>
            </a:r>
          </a:p>
          <a:p>
            <a:pPr marL="0" marR="0" lvl="0" indent="0" algn="l" rtl="0">
              <a:spcBef>
                <a:spcPts val="0"/>
              </a:spcBef>
              <a:spcAft>
                <a:spcPts val="0"/>
              </a:spcAft>
              <a:buSzPct val="25000"/>
              <a:buNone/>
            </a:pPr>
            <a:endParaRPr/>
          </a:p>
          <a:p>
            <a:pPr marL="0" marR="0" lvl="0" indent="0" algn="l" rtl="0">
              <a:spcBef>
                <a:spcPts val="0"/>
              </a:spcBef>
              <a:spcAft>
                <a:spcPts val="0"/>
              </a:spcAft>
              <a:buSzPct val="25000"/>
              <a:buNone/>
            </a:pPr>
            <a:r>
              <a:rPr lang="en-US"/>
              <a:t>Diagnosis-Health-Medications-Allergies are all overall health concerns that you should be aware of.  There are also things to avoid for some Scouts, make sure to ask the parents what those “things” might be.</a:t>
            </a:r>
          </a:p>
        </p:txBody>
      </p:sp>
      <p:sp>
        <p:nvSpPr>
          <p:cNvPr id="341" name="Shape 341"/>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Arial"/>
                <a:ea typeface="Arial"/>
                <a:cs typeface="Arial"/>
                <a:sym typeface="Arial"/>
              </a:rPr>
              <a:t>7</a:t>
            </a:fld>
            <a:endParaRPr lang="en-US"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257158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47" name="Shape 347"/>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lt1"/>
              </a:buClr>
              <a:buSzPct val="25000"/>
              <a:buFont typeface="Noto Sans Symbols"/>
              <a:buNone/>
            </a:pPr>
            <a:r>
              <a:rPr lang="en-US" sz="1200" b="0" i="0" u="none" strike="noStrike" cap="none">
                <a:solidFill>
                  <a:schemeClr val="dk1"/>
                </a:solidFill>
                <a:latin typeface="Times New Roman"/>
                <a:ea typeface="Times New Roman"/>
                <a:cs typeface="Times New Roman"/>
                <a:sym typeface="Times New Roman"/>
              </a:rPr>
              <a:t>Why:</a:t>
            </a:r>
          </a:p>
          <a:p>
            <a:pPr marL="0" marR="0" lvl="0" indent="0" algn="l" rtl="0">
              <a:spcBef>
                <a:spcPts val="0"/>
              </a:spcBef>
              <a:spcAft>
                <a:spcPts val="0"/>
              </a:spcAft>
              <a:buClr>
                <a:schemeClr val="lt1"/>
              </a:buClr>
              <a:buSzPct val="25000"/>
              <a:buFont typeface="Noto Sans Symbols"/>
              <a:buNone/>
            </a:pPr>
            <a:r>
              <a:rPr lang="en-US">
                <a:latin typeface="Times New Roman"/>
                <a:ea typeface="Times New Roman"/>
                <a:cs typeface="Times New Roman"/>
                <a:sym typeface="Times New Roman"/>
              </a:rPr>
              <a:t>Regular Medication schedule:  Ask the parents to make sure to keep the Scout on their medication schedule including weekends while on Scout outings or away at camp</a:t>
            </a:r>
          </a:p>
          <a:p>
            <a:pPr marL="0" marR="0" lvl="0" indent="0" algn="l" rtl="0">
              <a:spcBef>
                <a:spcPts val="0"/>
              </a:spcBef>
              <a:spcAft>
                <a:spcPts val="0"/>
              </a:spcAft>
              <a:buClr>
                <a:schemeClr val="lt1"/>
              </a:buClr>
              <a:buSzPct val="25000"/>
              <a:buFont typeface="Noto Sans Symbols"/>
              <a:buNone/>
            </a:pPr>
            <a:endParaRPr>
              <a:latin typeface="Times New Roman"/>
              <a:ea typeface="Times New Roman"/>
              <a:cs typeface="Times New Roman"/>
              <a:sym typeface="Times New Roman"/>
            </a:endParaRPr>
          </a:p>
          <a:p>
            <a:pPr lvl="0" rtl="0">
              <a:spcBef>
                <a:spcPts val="0"/>
              </a:spcBef>
              <a:buClr>
                <a:schemeClr val="lt1"/>
              </a:buClr>
              <a:buSzPct val="25000"/>
              <a:buFont typeface="Noto Sans Symbols"/>
              <a:buNone/>
            </a:pPr>
            <a:r>
              <a:rPr lang="en-US">
                <a:latin typeface="Times New Roman"/>
                <a:ea typeface="Times New Roman"/>
                <a:cs typeface="Times New Roman"/>
                <a:sym typeface="Times New Roman"/>
              </a:rPr>
              <a:t>Who:</a:t>
            </a:r>
          </a:p>
          <a:p>
            <a:pPr lvl="0" rtl="0">
              <a:spcBef>
                <a:spcPts val="0"/>
              </a:spcBef>
              <a:buClr>
                <a:schemeClr val="lt1"/>
              </a:buClr>
              <a:buSzPct val="25000"/>
              <a:buFont typeface="Noto Sans Symbols"/>
              <a:buNone/>
            </a:pPr>
            <a:r>
              <a:rPr lang="en-US">
                <a:latin typeface="Times New Roman"/>
                <a:ea typeface="Times New Roman"/>
                <a:cs typeface="Times New Roman"/>
                <a:sym typeface="Times New Roman"/>
              </a:rPr>
              <a:t>A Scout leader, after obtaining all necessary information, can agree to accept the responsibility of making sure a Scout</a:t>
            </a:r>
          </a:p>
          <a:p>
            <a:pPr lvl="0" rtl="0">
              <a:spcBef>
                <a:spcPts val="0"/>
              </a:spcBef>
              <a:buClr>
                <a:schemeClr val="lt1"/>
              </a:buClr>
              <a:buSzPct val="25000"/>
              <a:buFont typeface="Noto Sans Symbols"/>
              <a:buNone/>
            </a:pPr>
            <a:r>
              <a:rPr lang="en-US">
                <a:latin typeface="Times New Roman"/>
                <a:ea typeface="Times New Roman"/>
                <a:cs typeface="Times New Roman"/>
                <a:sym typeface="Times New Roman"/>
              </a:rPr>
              <a:t>takes the necessary medication at the appropriate time. </a:t>
            </a:r>
            <a:r>
              <a:rPr lang="en-US" b="1">
                <a:latin typeface="Times New Roman"/>
                <a:ea typeface="Times New Roman"/>
                <a:cs typeface="Times New Roman"/>
                <a:sym typeface="Times New Roman"/>
              </a:rPr>
              <a:t>You must check with your </a:t>
            </a:r>
            <a:r>
              <a:rPr lang="en-US" b="1" u="sng">
                <a:latin typeface="Times New Roman"/>
                <a:ea typeface="Times New Roman"/>
                <a:cs typeface="Times New Roman"/>
                <a:sym typeface="Times New Roman"/>
              </a:rPr>
              <a:t>state regulations on dispensing</a:t>
            </a:r>
            <a:r>
              <a:rPr lang="en-US" b="1">
                <a:latin typeface="Times New Roman"/>
                <a:ea typeface="Times New Roman"/>
                <a:cs typeface="Times New Roman"/>
                <a:sym typeface="Times New Roman"/>
              </a:rPr>
              <a:t> of medication.   </a:t>
            </a:r>
          </a:p>
          <a:p>
            <a:pPr lvl="0" rtl="0">
              <a:spcBef>
                <a:spcPts val="0"/>
              </a:spcBef>
              <a:buClr>
                <a:schemeClr val="lt1"/>
              </a:buClr>
              <a:buSzPct val="25000"/>
              <a:buFont typeface="Noto Sans Symbols"/>
              <a:buNone/>
            </a:pPr>
            <a:r>
              <a:rPr lang="en-US" b="1">
                <a:latin typeface="Times New Roman"/>
                <a:ea typeface="Times New Roman"/>
                <a:cs typeface="Times New Roman"/>
                <a:sym typeface="Times New Roman"/>
              </a:rPr>
              <a:t>Please refer to the </a:t>
            </a:r>
            <a:r>
              <a:rPr lang="en-US" b="1" i="1">
                <a:latin typeface="Times New Roman"/>
                <a:ea typeface="Times New Roman"/>
                <a:cs typeface="Times New Roman"/>
                <a:sym typeface="Times New Roman"/>
              </a:rPr>
              <a:t>Guide to Safe Scouting</a:t>
            </a:r>
            <a:r>
              <a:rPr lang="en-US" b="1">
                <a:latin typeface="Times New Roman"/>
                <a:ea typeface="Times New Roman"/>
                <a:cs typeface="Times New Roman"/>
                <a:sym typeface="Times New Roman"/>
              </a:rPr>
              <a:t>.</a:t>
            </a:r>
          </a:p>
          <a:p>
            <a:pPr lvl="0" rtl="0">
              <a:spcBef>
                <a:spcPts val="0"/>
              </a:spcBef>
              <a:buClr>
                <a:schemeClr val="lt1"/>
              </a:buClr>
              <a:buSzPct val="25000"/>
              <a:buFont typeface="Noto Sans Symbols"/>
              <a:buNone/>
            </a:pPr>
            <a:endParaRPr>
              <a:latin typeface="Times New Roman"/>
              <a:ea typeface="Times New Roman"/>
              <a:cs typeface="Times New Roman"/>
              <a:sym typeface="Times New Roman"/>
            </a:endParaRPr>
          </a:p>
          <a:p>
            <a:pPr lvl="0" rtl="0">
              <a:spcBef>
                <a:spcPts val="0"/>
              </a:spcBef>
              <a:buClr>
                <a:schemeClr val="lt1"/>
              </a:buClr>
              <a:buSzPct val="25000"/>
              <a:buFont typeface="Noto Sans Symbols"/>
              <a:buNone/>
            </a:pPr>
            <a:endParaRPr>
              <a:latin typeface="Times New Roman"/>
              <a:ea typeface="Times New Roman"/>
              <a:cs typeface="Times New Roman"/>
              <a:sym typeface="Times New Roman"/>
            </a:endParaRPr>
          </a:p>
          <a:p>
            <a:pPr lvl="0" rtl="0">
              <a:spcBef>
                <a:spcPts val="0"/>
              </a:spcBef>
              <a:buClr>
                <a:schemeClr val="lt1"/>
              </a:buClr>
              <a:buSzPct val="25000"/>
              <a:buFont typeface="Noto Sans Symbols"/>
              <a:buNone/>
            </a:pPr>
            <a:endParaRPr>
              <a:latin typeface="Times New Roman"/>
              <a:ea typeface="Times New Roman"/>
              <a:cs typeface="Times New Roman"/>
              <a:sym typeface="Times New Roman"/>
            </a:endParaRPr>
          </a:p>
          <a:p>
            <a:pPr lvl="0" rtl="0">
              <a:spcBef>
                <a:spcPts val="0"/>
              </a:spcBef>
              <a:buClr>
                <a:schemeClr val="lt1"/>
              </a:buClr>
              <a:buSzPct val="25000"/>
              <a:buFont typeface="Noto Sans Symbols"/>
              <a:buNone/>
            </a:pPr>
            <a:endParaRPr>
              <a:latin typeface="Times New Roman"/>
              <a:ea typeface="Times New Roman"/>
              <a:cs typeface="Times New Roman"/>
              <a:sym typeface="Times New Roman"/>
            </a:endParaRPr>
          </a:p>
          <a:p>
            <a:pPr marL="0" marR="0" lvl="0" indent="0" algn="l" rtl="0">
              <a:spcBef>
                <a:spcPts val="0"/>
              </a:spcBef>
              <a:spcAft>
                <a:spcPts val="0"/>
              </a:spcAft>
              <a:buClr>
                <a:schemeClr val="lt1"/>
              </a:buClr>
              <a:buSzPct val="25000"/>
              <a:buFont typeface="Noto Sans Symbols"/>
              <a:buNone/>
            </a:pPr>
            <a:endParaRPr>
              <a:latin typeface="Times New Roman"/>
              <a:ea typeface="Times New Roman"/>
              <a:cs typeface="Times New Roman"/>
              <a:sym typeface="Times New Roman"/>
            </a:endParaRPr>
          </a:p>
        </p:txBody>
      </p:sp>
      <p:sp>
        <p:nvSpPr>
          <p:cNvPr id="348" name="Shape 348"/>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451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56" name="Shape 356"/>
          <p:cNvSpPr txBox="1">
            <a:spLocks noGrp="1"/>
          </p:cNvSpPr>
          <p:nvPr>
            <p:ph type="body" idx="1"/>
          </p:nvPr>
        </p:nvSpPr>
        <p:spPr>
          <a:xfrm>
            <a:off x="685800" y="4416425"/>
            <a:ext cx="5486399"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dirty="0">
                <a:latin typeface="Times New Roman"/>
                <a:ea typeface="Times New Roman"/>
                <a:cs typeface="Times New Roman"/>
                <a:sym typeface="Times New Roman"/>
              </a:rPr>
              <a:t>Ask parents about rules of specific campouts and if there is going to be an issue that we may need to be more proactive with.  </a:t>
            </a:r>
          </a:p>
          <a:p>
            <a:pPr lvl="0" rtl="0">
              <a:lnSpc>
                <a:spcPct val="150000"/>
              </a:lnSpc>
              <a:spcBef>
                <a:spcPts val="560"/>
              </a:spcBef>
              <a:buNone/>
            </a:pPr>
            <a:endParaRPr dirty="0">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b="1" dirty="0">
                <a:latin typeface="Times New Roman"/>
                <a:ea typeface="Times New Roman"/>
                <a:cs typeface="Times New Roman"/>
                <a:sym typeface="Times New Roman"/>
              </a:rPr>
              <a:t>Scout sensitivity</a:t>
            </a:r>
            <a:r>
              <a:rPr lang="en-US" dirty="0">
                <a:latin typeface="Times New Roman"/>
                <a:ea typeface="Times New Roman"/>
                <a:cs typeface="Times New Roman"/>
                <a:sym typeface="Times New Roman"/>
              </a:rPr>
              <a:t>: Find out from the parents if the Scout has sensitivity to; tone of voice, distractions, noise levels, multiple directions, rigid habits like not wanting to take off a hat.</a:t>
            </a:r>
          </a:p>
          <a:p>
            <a:pPr marL="0" marR="0" lvl="0" indent="0" algn="l" rtl="0">
              <a:spcBef>
                <a:spcPts val="0"/>
              </a:spcBef>
              <a:spcAft>
                <a:spcPts val="0"/>
              </a:spcAft>
              <a:buClr>
                <a:schemeClr val="dk1"/>
              </a:buClr>
              <a:buSzPct val="25000"/>
              <a:buFont typeface="Noto Sans Symbols"/>
              <a:buNone/>
            </a:pPr>
            <a:r>
              <a:rPr lang="en-US" b="1" dirty="0">
                <a:latin typeface="Times New Roman"/>
                <a:ea typeface="Times New Roman"/>
                <a:cs typeface="Times New Roman"/>
                <a:sym typeface="Times New Roman"/>
              </a:rPr>
              <a:t>Leader:</a:t>
            </a:r>
            <a:r>
              <a:rPr lang="en-US" dirty="0">
                <a:latin typeface="Times New Roman"/>
                <a:ea typeface="Times New Roman"/>
                <a:cs typeface="Times New Roman"/>
                <a:sym typeface="Times New Roman"/>
              </a:rPr>
              <a:t> </a:t>
            </a:r>
            <a:r>
              <a:rPr lang="en-US" u="sng" dirty="0">
                <a:latin typeface="Times New Roman"/>
                <a:ea typeface="Times New Roman"/>
                <a:cs typeface="Times New Roman"/>
                <a:sym typeface="Times New Roman"/>
              </a:rPr>
              <a:t>Have participants develop a list of different sensitivities that they have experienced with their Scouts (which could also include environment, sensory, etc.)</a:t>
            </a:r>
          </a:p>
          <a:p>
            <a:pPr marL="0" marR="0" lvl="0" indent="0" algn="l" rtl="0">
              <a:spcBef>
                <a:spcPts val="0"/>
              </a:spcBef>
              <a:spcAft>
                <a:spcPts val="0"/>
              </a:spcAft>
              <a:buClr>
                <a:schemeClr val="dk1"/>
              </a:buClr>
              <a:buSzPct val="25000"/>
              <a:buFont typeface="Noto Sans Symbols"/>
              <a:buNone/>
            </a:pPr>
            <a:endParaRPr u="sng" dirty="0">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b="1" dirty="0">
                <a:latin typeface="Times New Roman"/>
                <a:ea typeface="Times New Roman"/>
                <a:cs typeface="Times New Roman"/>
                <a:sym typeface="Times New Roman"/>
              </a:rPr>
              <a:t>Sleeping issues</a:t>
            </a:r>
            <a:r>
              <a:rPr lang="en-US" dirty="0">
                <a:latin typeface="Times New Roman"/>
                <a:ea typeface="Times New Roman"/>
                <a:cs typeface="Times New Roman"/>
                <a:sym typeface="Times New Roman"/>
              </a:rPr>
              <a:t>: A Scout can not just “shut down the brain” and go to sleep, it may take a Scout with ADHD 45 minutes to an hour or more to fall asleep.  They might require a light or earbuds in order to wind down and eventually fall asleep, A Scout with ADHD doesn’t always wear out after an active day at camp.</a:t>
            </a:r>
          </a:p>
          <a:p>
            <a:pPr marL="0" marR="0" lvl="0" indent="0" algn="l" rtl="0">
              <a:spcBef>
                <a:spcPts val="0"/>
              </a:spcBef>
              <a:spcAft>
                <a:spcPts val="0"/>
              </a:spcAft>
              <a:buClr>
                <a:schemeClr val="dk1"/>
              </a:buClr>
              <a:buSzPct val="25000"/>
              <a:buFont typeface="Noto Sans Symbols"/>
              <a:buNone/>
            </a:pPr>
            <a:endParaRPr dirty="0">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b="1" dirty="0">
                <a:latin typeface="Times New Roman"/>
                <a:ea typeface="Times New Roman"/>
                <a:cs typeface="Times New Roman"/>
                <a:sym typeface="Times New Roman"/>
              </a:rPr>
              <a:t>Large groups:</a:t>
            </a:r>
            <a:r>
              <a:rPr lang="en-US" dirty="0">
                <a:latin typeface="Times New Roman"/>
                <a:ea typeface="Times New Roman"/>
                <a:cs typeface="Times New Roman"/>
                <a:sym typeface="Times New Roman"/>
              </a:rPr>
              <a:t>  They may have difficulties following directions in larger groups so you may want to position them closer to the speaker or activity (up front and closer).  These Scouts; get lost easily, can’t hear, can’t focus, etc.  It is better for them in a smaller group.  They may experience an increase of anxiety in the larger crowd as they tend to feel lost.  </a:t>
            </a:r>
            <a:r>
              <a:rPr lang="en-US" b="1" u="sng" dirty="0">
                <a:latin typeface="Times New Roman"/>
                <a:ea typeface="Times New Roman"/>
                <a:cs typeface="Times New Roman"/>
                <a:sym typeface="Times New Roman"/>
              </a:rPr>
              <a:t>This is out of the Scout’s control.</a:t>
            </a:r>
          </a:p>
        </p:txBody>
      </p:sp>
      <p:sp>
        <p:nvSpPr>
          <p:cNvPr id="357" name="Shape 357"/>
          <p:cNvSpPr txBox="1">
            <a:spLocks noGrp="1"/>
          </p:cNvSpPr>
          <p:nvPr>
            <p:ph type="sldNum" idx="12"/>
          </p:nvPr>
        </p:nvSpPr>
        <p:spPr>
          <a:xfrm>
            <a:off x="3884612" y="8829675"/>
            <a:ext cx="2971799"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6694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18939"/>
            <a:ext cx="7772400" cy="1470025"/>
          </a:xfrm>
        </p:spPr>
        <p:txBody>
          <a:bodyPr/>
          <a:lstStyle>
            <a:lvl1pPr>
              <a:defRPr/>
            </a:lvl1pPr>
          </a:lstStyle>
          <a:p>
            <a:r>
              <a:rPr lang="en-US" sz="4400" dirty="0">
                <a:highlight>
                  <a:scrgbClr r="0" g="0" b="0">
                    <a:alpha val="0"/>
                  </a:scrgbClr>
                </a:highlight>
                <a:latin typeface="Verdana"/>
                <a:ea typeface="Verdana"/>
                <a:cs typeface="Verdana"/>
              </a:rPr>
              <a:t> CED 714</a:t>
            </a:r>
            <a:br>
              <a:rPr lang="en-US" sz="4400" dirty="0">
                <a:highlight>
                  <a:scrgbClr r="0" g="0" b="0">
                    <a:alpha val="0"/>
                  </a:scrgbClr>
                </a:highlight>
                <a:latin typeface="Verdana"/>
                <a:ea typeface="Verdana"/>
                <a:cs typeface="Verdana"/>
              </a:rPr>
            </a:br>
            <a:r>
              <a:rPr lang="en-US" sz="4400" dirty="0">
                <a:highlight>
                  <a:scrgbClr r="0" g="0" b="0">
                    <a:alpha val="0"/>
                  </a:scrgbClr>
                </a:highlight>
                <a:latin typeface="Verdana"/>
                <a:ea typeface="Verdana"/>
                <a:cs typeface="Verdana"/>
              </a:rPr>
              <a:t>     Special Needs Scouting</a:t>
            </a:r>
            <a:endParaRPr lang="en-US" dirty="0"/>
          </a:p>
        </p:txBody>
      </p:sp>
      <p:sp>
        <p:nvSpPr>
          <p:cNvPr id="3" name="Subtitle 2"/>
          <p:cNvSpPr>
            <a:spLocks noGrp="1"/>
          </p:cNvSpPr>
          <p:nvPr>
            <p:ph type="subTitle" idx="1" hasCustomPrompt="1"/>
          </p:nvPr>
        </p:nvSpPr>
        <p:spPr>
          <a:xfrm>
            <a:off x="1371600" y="4373605"/>
            <a:ext cx="6400800" cy="1752600"/>
          </a:xfrm>
        </p:spPr>
        <p:txBody>
          <a:bodyPr/>
          <a:lstStyle>
            <a:lvl1pPr marL="0" marR="0" indent="0" algn="ctr" rtl="0">
              <a:spcBef>
                <a:spcPts val="0"/>
              </a:spcBef>
              <a:spcAft>
                <a:spcPts val="0"/>
              </a:spcAft>
              <a:buClr>
                <a:schemeClr val="dk1"/>
              </a:buClr>
              <a:buSzPct val="25000"/>
              <a:buFont typeface="Aria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rtl="0">
              <a:spcBef>
                <a:spcPts val="0"/>
              </a:spcBef>
              <a:spcAft>
                <a:spcPts val="0"/>
              </a:spcAft>
              <a:buClr>
                <a:schemeClr val="dk1"/>
              </a:buClr>
              <a:buSzPct val="25000"/>
              <a:buFont typeface="Arial"/>
              <a:buNone/>
            </a:pPr>
            <a:r>
              <a:rPr lang="en-US" sz="3200" b="1" i="0" u="none" strike="noStrike" cap="none" dirty="0">
                <a:solidFill>
                  <a:schemeClr val="dk1"/>
                </a:solidFill>
                <a:latin typeface="Verdana"/>
                <a:ea typeface="Verdana"/>
                <a:cs typeface="Verdana"/>
                <a:sym typeface="Verdana"/>
              </a:rPr>
              <a:t>ADHD</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7052E8-79C4-3C42-88EB-68CFD9DED067}" type="datetimeFigureOut">
              <a:rPr lang="en-US" smtClean="0"/>
              <a:t>6/29/2018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ADD94-4F71-734A-803A-0E13E0D169BD}" type="slidenum">
              <a:rPr lang="en-US" smtClean="0"/>
              <a:t>‹#›</a:t>
            </a:fld>
            <a:endParaRPr lang="en-US"/>
          </a:p>
        </p:txBody>
      </p:sp>
      <p:pic>
        <p:nvPicPr>
          <p:cNvPr id="7" name="Shape 275" descr="C:\Users\Tony Mei\Desktop\Scouts\Commissioner College Update Project\General\Commissioner College Patches\College of Commissioner Science.png">
            <a:extLst>
              <a:ext uri="{FF2B5EF4-FFF2-40B4-BE49-F238E27FC236}">
                <a16:creationId xmlns:a16="http://schemas.microsoft.com/office/drawing/2014/main" id="{783185A8-29F6-4596-8CB4-025E88AE3E4F}"/>
              </a:ext>
            </a:extLst>
          </p:cNvPr>
          <p:cNvPicPr preferRelativeResize="0"/>
          <p:nvPr userDrawn="1"/>
        </p:nvPicPr>
        <p:blipFill rotWithShape="1">
          <a:blip r:embed="rId2">
            <a:alphaModFix/>
          </a:blip>
          <a:srcRect/>
          <a:stretch/>
        </p:blipFill>
        <p:spPr>
          <a:xfrm>
            <a:off x="290945" y="4546356"/>
            <a:ext cx="1837113" cy="1752601"/>
          </a:xfrm>
          <a:prstGeom prst="rect">
            <a:avLst/>
          </a:prstGeom>
          <a:noFill/>
          <a:ln>
            <a:noFill/>
          </a:ln>
        </p:spPr>
      </p:pic>
    </p:spTree>
    <p:extLst>
      <p:ext uri="{BB962C8B-B14F-4D97-AF65-F5344CB8AC3E}">
        <p14:creationId xmlns:p14="http://schemas.microsoft.com/office/powerpoint/2010/main" val="76855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676400" y="457200"/>
            <a:ext cx="7010400" cy="1295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1676400" y="1981200"/>
            <a:ext cx="34290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5257800" y="1981200"/>
            <a:ext cx="3429000"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3"/>
          </p:nvPr>
        </p:nvSpPr>
        <p:spPr>
          <a:xfrm>
            <a:off x="5257800" y="4114800"/>
            <a:ext cx="3429000"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8400"/>
            <a:ext cx="2133599" cy="4572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sp>
        <p:nvSpPr>
          <p:cNvPr id="31" name="Shape 3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1352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676400" y="457200"/>
            <a:ext cx="7010400" cy="1295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1676400" y="1981200"/>
            <a:ext cx="34290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5257800" y="1981200"/>
            <a:ext cx="34290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248400"/>
            <a:ext cx="2133599" cy="4572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sp>
        <p:nvSpPr>
          <p:cNvPr id="41" name="Shape 4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9708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1663700"/>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371600" y="3419475"/>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05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533400"/>
            <a:ext cx="8229600" cy="914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457200" y="1600200"/>
            <a:ext cx="4038599" cy="3809998"/>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2"/>
          </p:nvPr>
        </p:nvSpPr>
        <p:spPr>
          <a:xfrm>
            <a:off x="4648200" y="1600200"/>
            <a:ext cx="4038599" cy="3809998"/>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3682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676400" y="457200"/>
            <a:ext cx="7010400" cy="1295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1676400" y="1981200"/>
            <a:ext cx="34290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5257800" y="1981200"/>
            <a:ext cx="3429000"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3"/>
          </p:nvPr>
        </p:nvSpPr>
        <p:spPr>
          <a:xfrm>
            <a:off x="5257800" y="4114800"/>
            <a:ext cx="3429000"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8400"/>
            <a:ext cx="2133599" cy="4572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sp>
        <p:nvSpPr>
          <p:cNvPr id="31" name="Shape 3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7573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533400"/>
            <a:ext cx="8229600" cy="914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1"/>
          </p:nvPr>
        </p:nvSpPr>
        <p:spPr>
          <a:xfrm>
            <a:off x="457200" y="1600200"/>
            <a:ext cx="8229600" cy="3809998"/>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0301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676400" y="457200"/>
            <a:ext cx="7010400" cy="1295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1676400" y="1981200"/>
            <a:ext cx="34290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5257800" y="1981200"/>
            <a:ext cx="34290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248400"/>
            <a:ext cx="2133599" cy="4572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sp>
        <p:nvSpPr>
          <p:cNvPr id="41" name="Shape 4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9209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533400"/>
            <a:ext cx="8229600" cy="914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8121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533400"/>
            <a:ext cx="8229600" cy="914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55883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722312" y="4014787"/>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722312" y="2514600"/>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7617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B28A8D-7730-0349-B6FF-0DA4D09A7655}" type="datetimeFigureOut">
              <a:rPr lang="en-US" smtClean="0"/>
              <a:t>6/29/2018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9DDD6D-AD44-FC4B-9147-AAAC04DA5797}" type="slidenum">
              <a:rPr lang="en-US" smtClean="0"/>
              <a:t>‹#›</a:t>
            </a:fld>
            <a:endParaRPr lang="en-US"/>
          </a:p>
        </p:txBody>
      </p:sp>
    </p:spTree>
    <p:extLst>
      <p:ext uri="{BB962C8B-B14F-4D97-AF65-F5344CB8AC3E}">
        <p14:creationId xmlns:p14="http://schemas.microsoft.com/office/powerpoint/2010/main" val="2174728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533400"/>
            <a:ext cx="8229600" cy="914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2174875"/>
            <a:ext cx="4040187" cy="3235324"/>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174875"/>
            <a:ext cx="4041774" cy="3235324"/>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2012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976682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533400"/>
            <a:ext cx="3008313" cy="9017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3575050" y="533399"/>
            <a:ext cx="5111750" cy="487680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1435100"/>
            <a:ext cx="3008313" cy="3975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11110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581525"/>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2" name="Shape 62"/>
          <p:cNvSpPr>
            <a:spLocks noGrp="1"/>
          </p:cNvSpPr>
          <p:nvPr>
            <p:ph type="pic" idx="2"/>
          </p:nvPr>
        </p:nvSpPr>
        <p:spPr>
          <a:xfrm>
            <a:off x="1792288" y="612775"/>
            <a:ext cx="5486399" cy="3883025"/>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148262"/>
            <a:ext cx="5486399" cy="423861"/>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61492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533400"/>
            <a:ext cx="8229600" cy="914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rot="5400000">
            <a:off x="2667000" y="-609599"/>
            <a:ext cx="3809998" cy="82296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74939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rot="5400000">
            <a:off x="5219700" y="1943100"/>
            <a:ext cx="4876798"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rot="5400000">
            <a:off x="1028700" y="-38099"/>
            <a:ext cx="4876798" cy="60197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6047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lang="en-US"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57053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2" name="Shape 82"/>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4914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8" name="Shape 88"/>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9" name="Shape 89"/>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70986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4" name="Shape 94"/>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95" name="Shape 95"/>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4069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B28A8D-7730-0349-B6FF-0DA4D09A7655}" type="datetimeFigureOut">
              <a:rPr lang="en-US" smtClean="0"/>
              <a:t>6/29/2018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9DDD6D-AD44-FC4B-9147-AAAC04DA5797}" type="slidenum">
              <a:rPr lang="en-US" smtClean="0"/>
              <a:t>‹#›</a:t>
            </a:fld>
            <a:endParaRPr lang="en-US"/>
          </a:p>
        </p:txBody>
      </p:sp>
    </p:spTree>
    <p:extLst>
      <p:ext uri="{BB962C8B-B14F-4D97-AF65-F5344CB8AC3E}">
        <p14:creationId xmlns:p14="http://schemas.microsoft.com/office/powerpoint/2010/main" val="2360434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00" name="Shape 100"/>
          <p:cNvSpPr txBox="1">
            <a:spLocks noGrp="1"/>
          </p:cNvSpPr>
          <p:nvPr>
            <p:ph type="body" idx="1"/>
          </p:nvPr>
        </p:nvSpPr>
        <p:spPr>
          <a:xfrm>
            <a:off x="685800" y="1981200"/>
            <a:ext cx="3809999"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1" name="Shape 101"/>
          <p:cNvSpPr txBox="1">
            <a:spLocks noGrp="1"/>
          </p:cNvSpPr>
          <p:nvPr>
            <p:ph type="body" idx="2"/>
          </p:nvPr>
        </p:nvSpPr>
        <p:spPr>
          <a:xfrm>
            <a:off x="4648200" y="1981200"/>
            <a:ext cx="3809999"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2" name="Shape 102"/>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82997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07" name="Shape 107"/>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08" name="Shape 108"/>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09" name="Shape 109"/>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10" name="Shape 110"/>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11" name="Shape 111"/>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95676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6" name="Shape 116"/>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63628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21" name="Shape 121"/>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2" name="Shape 122"/>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123" name="Shape 123"/>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06176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28" name="Shape 128"/>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9" name="Shape 129"/>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130" name="Shape 130"/>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13486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35" name="Shape 135"/>
          <p:cNvSpPr txBox="1">
            <a:spLocks noGrp="1"/>
          </p:cNvSpPr>
          <p:nvPr>
            <p:ph type="body" idx="1"/>
          </p:nvPr>
        </p:nvSpPr>
        <p:spPr>
          <a:xfrm rot="5400000">
            <a:off x="2514599" y="152399"/>
            <a:ext cx="4114800" cy="7772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6" name="Shape 136"/>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90119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rot="5400000">
            <a:off x="4743450" y="2381249"/>
            <a:ext cx="5486399" cy="19431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41" name="Shape 141"/>
          <p:cNvSpPr txBox="1">
            <a:spLocks noGrp="1"/>
          </p:cNvSpPr>
          <p:nvPr>
            <p:ph type="body" idx="1"/>
          </p:nvPr>
        </p:nvSpPr>
        <p:spPr>
          <a:xfrm rot="5400000">
            <a:off x="781050" y="514349"/>
            <a:ext cx="5486399" cy="56769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42" name="Shape 142"/>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02087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47" name="Shape 147"/>
          <p:cNvSpPr txBox="1">
            <a:spLocks noGrp="1"/>
          </p:cNvSpPr>
          <p:nvPr>
            <p:ph type="body" idx="1"/>
          </p:nvPr>
        </p:nvSpPr>
        <p:spPr>
          <a:xfrm>
            <a:off x="685800" y="1981200"/>
            <a:ext cx="3809999"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48" name="Shape 148"/>
          <p:cNvSpPr txBox="1">
            <a:spLocks noGrp="1"/>
          </p:cNvSpPr>
          <p:nvPr>
            <p:ph type="body" idx="2"/>
          </p:nvPr>
        </p:nvSpPr>
        <p:spPr>
          <a:xfrm>
            <a:off x="4648200" y="19812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49" name="Shape 149"/>
          <p:cNvSpPr txBox="1">
            <a:spLocks noGrp="1"/>
          </p:cNvSpPr>
          <p:nvPr>
            <p:ph type="body" idx="3"/>
          </p:nvPr>
        </p:nvSpPr>
        <p:spPr>
          <a:xfrm>
            <a:off x="4648200" y="41148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50" name="Shape 150"/>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69070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55" name="Shape 155"/>
          <p:cNvSpPr txBox="1">
            <a:spLocks noGrp="1"/>
          </p:cNvSpPr>
          <p:nvPr>
            <p:ph type="body" idx="1"/>
          </p:nvPr>
        </p:nvSpPr>
        <p:spPr>
          <a:xfrm>
            <a:off x="685800" y="1981200"/>
            <a:ext cx="3809999"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56" name="Shape 156"/>
          <p:cNvSpPr txBox="1">
            <a:spLocks noGrp="1"/>
          </p:cNvSpPr>
          <p:nvPr>
            <p:ph type="body" idx="2"/>
          </p:nvPr>
        </p:nvSpPr>
        <p:spPr>
          <a:xfrm>
            <a:off x="4648200" y="1981200"/>
            <a:ext cx="3809999"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57" name="Shape 157"/>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9314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62" name="Shape 162"/>
          <p:cNvSpPr txBox="1">
            <a:spLocks noGrp="1"/>
          </p:cNvSpPr>
          <p:nvPr>
            <p:ph type="body" idx="1"/>
          </p:nvPr>
        </p:nvSpPr>
        <p:spPr>
          <a:xfrm>
            <a:off x="685800" y="19812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63" name="Shape 163"/>
          <p:cNvSpPr txBox="1">
            <a:spLocks noGrp="1"/>
          </p:cNvSpPr>
          <p:nvPr>
            <p:ph type="body" idx="2"/>
          </p:nvPr>
        </p:nvSpPr>
        <p:spPr>
          <a:xfrm>
            <a:off x="4648200" y="19812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64" name="Shape 164"/>
          <p:cNvSpPr txBox="1">
            <a:spLocks noGrp="1"/>
          </p:cNvSpPr>
          <p:nvPr>
            <p:ph type="body" idx="3"/>
          </p:nvPr>
        </p:nvSpPr>
        <p:spPr>
          <a:xfrm>
            <a:off x="685800" y="41148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65" name="Shape 165"/>
          <p:cNvSpPr txBox="1">
            <a:spLocks noGrp="1"/>
          </p:cNvSpPr>
          <p:nvPr>
            <p:ph type="body" idx="4"/>
          </p:nvPr>
        </p:nvSpPr>
        <p:spPr>
          <a:xfrm>
            <a:off x="4648200" y="41148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66" name="Shape 166"/>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956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B28A8D-7730-0349-B6FF-0DA4D09A7655}" type="datetimeFigureOut">
              <a:rPr lang="en-US" smtClean="0"/>
              <a:t>6/29/2018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9DDD6D-AD44-FC4B-9147-AAAC04DA5797}" type="slidenum">
              <a:rPr lang="en-US" smtClean="0"/>
              <a:t>‹#›</a:t>
            </a:fld>
            <a:endParaRPr lang="en-US"/>
          </a:p>
        </p:txBody>
      </p:sp>
    </p:spTree>
    <p:extLst>
      <p:ext uri="{BB962C8B-B14F-4D97-AF65-F5344CB8AC3E}">
        <p14:creationId xmlns:p14="http://schemas.microsoft.com/office/powerpoint/2010/main" val="1965648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5"/>
        <p:cNvGrpSpPr/>
        <p:nvPr/>
      </p:nvGrpSpPr>
      <p:grpSpPr>
        <a:xfrm>
          <a:off x="0" y="0"/>
          <a:ext cx="0" cy="0"/>
          <a:chOff x="0" y="0"/>
          <a:chExt cx="0" cy="0"/>
        </a:xfrm>
      </p:grpSpPr>
      <p:sp>
        <p:nvSpPr>
          <p:cNvPr id="176" name="Shape 176"/>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65299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81" name="Shape 181"/>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2" name="Shape 182"/>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3" name="Shape 183"/>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2152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87" name="Shape 187"/>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8" name="Shape 188"/>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0" name="Shape 190"/>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07806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93" name="Shape 193"/>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94" name="Shape 194"/>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5" name="Shape 195"/>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6" name="Shape 196"/>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73374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99" name="Shape 199"/>
          <p:cNvSpPr txBox="1">
            <a:spLocks noGrp="1"/>
          </p:cNvSpPr>
          <p:nvPr>
            <p:ph type="body" idx="1"/>
          </p:nvPr>
        </p:nvSpPr>
        <p:spPr>
          <a:xfrm>
            <a:off x="685800" y="1981200"/>
            <a:ext cx="3809999"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00" name="Shape 200"/>
          <p:cNvSpPr txBox="1">
            <a:spLocks noGrp="1"/>
          </p:cNvSpPr>
          <p:nvPr>
            <p:ph type="body" idx="2"/>
          </p:nvPr>
        </p:nvSpPr>
        <p:spPr>
          <a:xfrm>
            <a:off x="4648200" y="1981200"/>
            <a:ext cx="3809999"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01" name="Shape 201"/>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3" name="Shape 203"/>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6527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06" name="Shape 206"/>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207" name="Shape 207"/>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208" name="Shape 208"/>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209" name="Shape 209"/>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210" name="Shape 210"/>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02998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5" name="Shape 215"/>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61295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20" name="Shape 220"/>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21" name="Shape 22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222" name="Shape 222"/>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46376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27" name="Shape 227"/>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28" name="Shape 228"/>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229" name="Shape 229"/>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9661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4" name="Shape 234"/>
          <p:cNvSpPr txBox="1">
            <a:spLocks noGrp="1"/>
          </p:cNvSpPr>
          <p:nvPr>
            <p:ph type="body" idx="1"/>
          </p:nvPr>
        </p:nvSpPr>
        <p:spPr>
          <a:xfrm rot="5400000">
            <a:off x="2514599" y="152399"/>
            <a:ext cx="4114800" cy="7772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35" name="Shape 235"/>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0663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B28A8D-7730-0349-B6FF-0DA4D09A7655}" type="datetimeFigureOut">
              <a:rPr lang="en-US" smtClean="0"/>
              <a:t>6/29/2018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F9DDD6D-AD44-FC4B-9147-AAAC04DA5797}" type="slidenum">
              <a:rPr lang="en-US" smtClean="0"/>
              <a:t>‹#›</a:t>
            </a:fld>
            <a:endParaRPr lang="en-US"/>
          </a:p>
        </p:txBody>
      </p:sp>
    </p:spTree>
    <p:extLst>
      <p:ext uri="{BB962C8B-B14F-4D97-AF65-F5344CB8AC3E}">
        <p14:creationId xmlns:p14="http://schemas.microsoft.com/office/powerpoint/2010/main" val="2168083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rot="5400000">
            <a:off x="4743450" y="2381249"/>
            <a:ext cx="5486399" cy="19431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40" name="Shape 240"/>
          <p:cNvSpPr txBox="1">
            <a:spLocks noGrp="1"/>
          </p:cNvSpPr>
          <p:nvPr>
            <p:ph type="body" idx="1"/>
          </p:nvPr>
        </p:nvSpPr>
        <p:spPr>
          <a:xfrm rot="5400000">
            <a:off x="781050" y="514349"/>
            <a:ext cx="5486399" cy="56769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1" name="Shape 241"/>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55671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46" name="Shape 246"/>
          <p:cNvSpPr txBox="1">
            <a:spLocks noGrp="1"/>
          </p:cNvSpPr>
          <p:nvPr>
            <p:ph type="body" idx="1"/>
          </p:nvPr>
        </p:nvSpPr>
        <p:spPr>
          <a:xfrm>
            <a:off x="685800" y="1981200"/>
            <a:ext cx="3809999"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7" name="Shape 247"/>
          <p:cNvSpPr txBox="1">
            <a:spLocks noGrp="1"/>
          </p:cNvSpPr>
          <p:nvPr>
            <p:ph type="body" idx="2"/>
          </p:nvPr>
        </p:nvSpPr>
        <p:spPr>
          <a:xfrm>
            <a:off x="4648200" y="19812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8" name="Shape 248"/>
          <p:cNvSpPr txBox="1">
            <a:spLocks noGrp="1"/>
          </p:cNvSpPr>
          <p:nvPr>
            <p:ph type="body" idx="3"/>
          </p:nvPr>
        </p:nvSpPr>
        <p:spPr>
          <a:xfrm>
            <a:off x="4648200" y="41148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9" name="Shape 249"/>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1" name="Shape 251"/>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76151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54" name="Shape 254"/>
          <p:cNvSpPr txBox="1">
            <a:spLocks noGrp="1"/>
          </p:cNvSpPr>
          <p:nvPr>
            <p:ph type="body" idx="1"/>
          </p:nvPr>
        </p:nvSpPr>
        <p:spPr>
          <a:xfrm>
            <a:off x="685800" y="1981200"/>
            <a:ext cx="3809999"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55" name="Shape 255"/>
          <p:cNvSpPr txBox="1">
            <a:spLocks noGrp="1"/>
          </p:cNvSpPr>
          <p:nvPr>
            <p:ph type="body" idx="2"/>
          </p:nvPr>
        </p:nvSpPr>
        <p:spPr>
          <a:xfrm>
            <a:off x="4648200" y="1981200"/>
            <a:ext cx="3809999"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56" name="Shape 256"/>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8" name="Shape 258"/>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52041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61" name="Shape 261"/>
          <p:cNvSpPr txBox="1">
            <a:spLocks noGrp="1"/>
          </p:cNvSpPr>
          <p:nvPr>
            <p:ph type="body" idx="1"/>
          </p:nvPr>
        </p:nvSpPr>
        <p:spPr>
          <a:xfrm>
            <a:off x="685800" y="19812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62" name="Shape 262"/>
          <p:cNvSpPr txBox="1">
            <a:spLocks noGrp="1"/>
          </p:cNvSpPr>
          <p:nvPr>
            <p:ph type="body" idx="2"/>
          </p:nvPr>
        </p:nvSpPr>
        <p:spPr>
          <a:xfrm>
            <a:off x="4648200" y="19812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63" name="Shape 263"/>
          <p:cNvSpPr txBox="1">
            <a:spLocks noGrp="1"/>
          </p:cNvSpPr>
          <p:nvPr>
            <p:ph type="body" idx="3"/>
          </p:nvPr>
        </p:nvSpPr>
        <p:spPr>
          <a:xfrm>
            <a:off x="685800" y="41148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64" name="Shape 264"/>
          <p:cNvSpPr txBox="1">
            <a:spLocks noGrp="1"/>
          </p:cNvSpPr>
          <p:nvPr>
            <p:ph type="body" idx="4"/>
          </p:nvPr>
        </p:nvSpPr>
        <p:spPr>
          <a:xfrm>
            <a:off x="4648200" y="4114800"/>
            <a:ext cx="3809999" cy="19811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65" name="Shape 265"/>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6" name="Shape 266"/>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7" name="Shape 267"/>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0779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9B28A8D-7730-0349-B6FF-0DA4D09A7655}" type="datetimeFigureOut">
              <a:rPr lang="en-US" smtClean="0"/>
              <a:t>6/29/2018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F9DDD6D-AD44-FC4B-9147-AAAC04DA5797}" type="slidenum">
              <a:rPr lang="en-US" smtClean="0"/>
              <a:t>‹#›</a:t>
            </a:fld>
            <a:endParaRPr lang="en-US"/>
          </a:p>
        </p:txBody>
      </p:sp>
    </p:spTree>
    <p:extLst>
      <p:ext uri="{BB962C8B-B14F-4D97-AF65-F5344CB8AC3E}">
        <p14:creationId xmlns:p14="http://schemas.microsoft.com/office/powerpoint/2010/main" val="237707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880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563"/>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25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646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4652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2278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jp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5.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98935"/>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3972084"/>
            <a:ext cx="8229600" cy="21540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756501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512-932_Powerpoint2.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465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8589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7" r:id="rId7"/>
    <p:sldLayoutId id="2147483668" r:id="rId8"/>
    <p:sldLayoutId id="2147483686" r:id="rId9"/>
    <p:sldLayoutId id="214748368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533400"/>
            <a:ext cx="8229600" cy="914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p:nvPr/>
        </p:nvSpPr>
        <p:spPr>
          <a:xfrm>
            <a:off x="0" y="0"/>
            <a:ext cx="9144000" cy="457200"/>
          </a:xfrm>
          <a:prstGeom prst="rect">
            <a:avLst/>
          </a:prstGeom>
          <a:solidFill>
            <a:srgbClr val="C00000"/>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Shape 12" descr="AnnivGrStandard_Rev.gif"/>
          <p:cNvPicPr preferRelativeResize="0"/>
          <p:nvPr/>
        </p:nvPicPr>
        <p:blipFill rotWithShape="1">
          <a:blip r:embed="rId16">
            <a:alphaModFix/>
          </a:blip>
          <a:srcRect/>
          <a:stretch/>
        </p:blipFill>
        <p:spPr>
          <a:xfrm>
            <a:off x="123825" y="38100"/>
            <a:ext cx="2390775" cy="384174"/>
          </a:xfrm>
          <a:prstGeom prst="rect">
            <a:avLst/>
          </a:prstGeom>
          <a:noFill/>
          <a:ln>
            <a:noFill/>
          </a:ln>
        </p:spPr>
      </p:pic>
      <p:sp>
        <p:nvSpPr>
          <p:cNvPr id="13" name="Shape 13"/>
          <p:cNvSpPr txBox="1">
            <a:spLocks noGrp="1"/>
          </p:cNvSpPr>
          <p:nvPr>
            <p:ph type="body" idx="1"/>
          </p:nvPr>
        </p:nvSpPr>
        <p:spPr>
          <a:xfrm>
            <a:off x="457200" y="1600200"/>
            <a:ext cx="8229600" cy="38099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Shape 14" descr="FolioREVISED.jpg"/>
          <p:cNvPicPr preferRelativeResize="0"/>
          <p:nvPr/>
        </p:nvPicPr>
        <p:blipFill rotWithShape="1">
          <a:blip r:embed="rId17">
            <a:alphaModFix/>
          </a:blip>
          <a:srcRect l="86076" b="39384"/>
          <a:stretch/>
        </p:blipFill>
        <p:spPr>
          <a:xfrm>
            <a:off x="5638800" y="5073650"/>
            <a:ext cx="3505200" cy="1784349"/>
          </a:xfrm>
          <a:prstGeom prst="rect">
            <a:avLst/>
          </a:prstGeom>
          <a:noFill/>
          <a:ln>
            <a:noFill/>
          </a:ln>
        </p:spPr>
      </p:pic>
      <p:sp>
        <p:nvSpPr>
          <p:cNvPr id="15" name="Shape 15"/>
          <p:cNvSpPr/>
          <p:nvPr/>
        </p:nvSpPr>
        <p:spPr>
          <a:xfrm>
            <a:off x="0" y="6705600"/>
            <a:ext cx="9144000" cy="152399"/>
          </a:xfrm>
          <a:prstGeom prst="rect">
            <a:avLst/>
          </a:prstGeom>
          <a:solidFill>
            <a:srgbClr val="C00000"/>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 name="Shape 16" descr="Prepared_For_Life_Rev.gif"/>
          <p:cNvPicPr preferRelativeResize="0"/>
          <p:nvPr/>
        </p:nvPicPr>
        <p:blipFill rotWithShape="1">
          <a:blip r:embed="rId18">
            <a:alphaModFix/>
          </a:blip>
          <a:srcRect/>
          <a:stretch/>
        </p:blipFill>
        <p:spPr>
          <a:xfrm>
            <a:off x="7239000" y="6405562"/>
            <a:ext cx="1771650" cy="215899"/>
          </a:xfrm>
          <a:prstGeom prst="rect">
            <a:avLst/>
          </a:prstGeom>
          <a:noFill/>
          <a:ln>
            <a:noFill/>
          </a:ln>
        </p:spPr>
      </p:pic>
    </p:spTree>
    <p:extLst>
      <p:ext uri="{BB962C8B-B14F-4D97-AF65-F5344CB8AC3E}">
        <p14:creationId xmlns:p14="http://schemas.microsoft.com/office/powerpoint/2010/main" val="1827463801"/>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2" name="Shape 72"/>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3" name="Shape 73"/>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lang="en-US"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4220807"/>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1" name="Shape 171"/>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72" name="Shape 172"/>
          <p:cNvSpPr txBox="1">
            <a:spLocks noGrp="1"/>
          </p:cNvSpPr>
          <p:nvPr>
            <p:ph type="dt" idx="10"/>
          </p:nvPr>
        </p:nvSpPr>
        <p:spPr>
          <a:xfrm>
            <a:off x="685800" y="6248400"/>
            <a:ext cx="19049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sldNum" idx="12"/>
          </p:nvPr>
        </p:nvSpPr>
        <p:spPr>
          <a:xfrm>
            <a:off x="6553200" y="6248400"/>
            <a:ext cx="1904999"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endParaRPr lang="en-US" sz="14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2593060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outing.org/disabilitiesawareness.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home.forbin.com/muzzy/Webelos%20art%20GIF/Sign.gi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hadd.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coutingmagazine.org/2013/12/help-scouts-adhd-succeed-without-hurting-anyones-feelings/" TargetMode="External"/><Relationship Id="rId4" Type="http://schemas.openxmlformats.org/officeDocument/2006/relationships/hyperlink" Target="http://www.ad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ADHD</a:t>
            </a:r>
          </a:p>
        </p:txBody>
      </p:sp>
      <p:sp>
        <p:nvSpPr>
          <p:cNvPr id="3" name="Subtitle 2"/>
          <p:cNvSpPr>
            <a:spLocks noGrp="1"/>
          </p:cNvSpPr>
          <p:nvPr>
            <p:ph type="subTitle" idx="1"/>
          </p:nvPr>
        </p:nvSpPr>
        <p:spPr/>
        <p:txBody>
          <a:bodyPr>
            <a:normAutofit/>
          </a:bodyPr>
          <a:lstStyle/>
          <a:p>
            <a:r>
              <a:rPr lang="en-US" sz="4400" dirty="0">
                <a:solidFill>
                  <a:schemeClr val="tx1"/>
                </a:solidFill>
              </a:rPr>
              <a:t>CED 714</a:t>
            </a:r>
          </a:p>
        </p:txBody>
      </p:sp>
      <p:sp>
        <p:nvSpPr>
          <p:cNvPr id="4" name="TextBox 3">
            <a:extLst>
              <a:ext uri="{FF2B5EF4-FFF2-40B4-BE49-F238E27FC236}">
                <a16:creationId xmlns:a16="http://schemas.microsoft.com/office/drawing/2014/main" id="{18E3CF41-5106-4CCD-94D4-06609BCCB092}"/>
              </a:ext>
            </a:extLst>
          </p:cNvPr>
          <p:cNvSpPr txBox="1"/>
          <p:nvPr/>
        </p:nvSpPr>
        <p:spPr>
          <a:xfrm>
            <a:off x="3812345" y="5110956"/>
            <a:ext cx="5065713" cy="11699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eaLnBrk="1" hangingPunct="1">
              <a:defRPr/>
            </a:pPr>
            <a:r>
              <a:rPr lang="en-US" sz="1400" b="1" dirty="0">
                <a:solidFill>
                  <a:srgbClr val="000000"/>
                </a:solidFill>
                <a:latin typeface="Arial" panose="020B0604020202020204" pitchFamily="34" charset="0"/>
                <a:ea typeface="ＭＳ Ｐゴシック" charset="-128"/>
                <a:cs typeface="Arial" panose="020B0604020202020204" pitchFamily="34" charset="0"/>
              </a:rPr>
              <a:t>Expiration Date</a:t>
            </a:r>
          </a:p>
          <a:p>
            <a:pPr eaLnBrk="1" hangingPunct="1">
              <a:defRPr/>
            </a:pPr>
            <a:r>
              <a:rPr lang="en-US" sz="1400" dirty="0">
                <a:latin typeface="Arial" panose="020B0604020202020204" pitchFamily="34" charset="0"/>
                <a:ea typeface="ＭＳ Ｐゴシック" charset="-128"/>
                <a:cs typeface="Arial" panose="020B0604020202020204" pitchFamily="34" charset="0"/>
              </a:rPr>
              <a:t>This presentation is not to be used after Dec. 31, 2019.</a:t>
            </a:r>
          </a:p>
          <a:p>
            <a:pPr eaLnBrk="1" hangingPunct="1">
              <a:defRPr/>
            </a:pPr>
            <a:r>
              <a:rPr lang="en-US" sz="1400" dirty="0">
                <a:latin typeface="Arial" panose="020B0604020202020204" pitchFamily="34" charset="0"/>
                <a:ea typeface="ＭＳ Ｐゴシック" charset="-128"/>
                <a:cs typeface="Arial" panose="020B0604020202020204" pitchFamily="34" charset="0"/>
              </a:rPr>
              <a:t>Obtain an updated version at </a:t>
            </a:r>
            <a:r>
              <a:rPr lang="en-US" sz="1400" dirty="0">
                <a:solidFill>
                  <a:srgbClr val="0070C0"/>
                </a:solidFill>
                <a:latin typeface="Arial" panose="020B0604020202020204" pitchFamily="34" charset="0"/>
                <a:ea typeface="ＭＳ Ｐゴシック" charset="-128"/>
                <a:cs typeface="Arial" panose="020B0604020202020204" pitchFamily="34" charset="0"/>
                <a:hlinkClick r:id="rId3"/>
              </a:rPr>
              <a:t>www.scouting.org/disabilitiesawareness.aspx</a:t>
            </a:r>
            <a:endParaRPr lang="en-US" sz="1400" dirty="0">
              <a:solidFill>
                <a:srgbClr val="0070C0"/>
              </a:solidFill>
              <a:latin typeface="Arial" panose="020B0604020202020204" pitchFamily="34" charset="0"/>
              <a:ea typeface="ＭＳ Ｐゴシック" charset="-128"/>
              <a:cs typeface="Arial" panose="020B0604020202020204" pitchFamily="34" charset="0"/>
            </a:endParaRPr>
          </a:p>
          <a:p>
            <a:pPr eaLnBrk="1" hangingPunct="1">
              <a:defRPr/>
            </a:pPr>
            <a:endParaRPr lang="en-US" sz="1400" dirty="0">
              <a:solidFill>
                <a:srgbClr val="0070C0"/>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4526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2539300" y="585000"/>
            <a:ext cx="5415600" cy="708000"/>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560"/>
              </a:spcBef>
              <a:spcAft>
                <a:spcPts val="0"/>
              </a:spcAft>
              <a:buNone/>
            </a:pPr>
            <a:r>
              <a:rPr lang="en-US" sz="3600" b="1">
                <a:latin typeface="Verdana"/>
                <a:ea typeface="Verdana"/>
                <a:cs typeface="Verdana"/>
                <a:sym typeface="Verdana"/>
              </a:rPr>
              <a:t>Time Management  </a:t>
            </a:r>
            <a:r>
              <a:rPr lang="en-US" sz="3600">
                <a:latin typeface="Verdana"/>
                <a:ea typeface="Verdana"/>
                <a:cs typeface="Verdana"/>
                <a:sym typeface="Verdana"/>
              </a:rPr>
              <a:t> </a:t>
            </a:r>
            <a:r>
              <a:rPr lang="en-US" sz="2400">
                <a:latin typeface="Verdana"/>
                <a:ea typeface="Verdana"/>
                <a:cs typeface="Verdana"/>
                <a:sym typeface="Verdana"/>
              </a:rPr>
              <a:t>                                             </a:t>
            </a:r>
          </a:p>
        </p:txBody>
      </p:sp>
      <p:sp>
        <p:nvSpPr>
          <p:cNvPr id="368" name="Shape 368"/>
          <p:cNvSpPr txBox="1"/>
          <p:nvPr/>
        </p:nvSpPr>
        <p:spPr>
          <a:xfrm>
            <a:off x="109850" y="585000"/>
            <a:ext cx="20385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3600" b="1">
                <a:solidFill>
                  <a:schemeClr val="dk1"/>
                </a:solidFill>
                <a:latin typeface="Verdana"/>
                <a:ea typeface="Verdana"/>
                <a:cs typeface="Verdana"/>
                <a:sym typeface="Verdana"/>
              </a:rPr>
              <a:t>TIP #4</a:t>
            </a:r>
          </a:p>
        </p:txBody>
      </p:sp>
      <p:pic>
        <p:nvPicPr>
          <p:cNvPr id="369" name="Shape 369"/>
          <p:cNvPicPr preferRelativeResize="0"/>
          <p:nvPr/>
        </p:nvPicPr>
        <p:blipFill>
          <a:blip r:embed="rId3">
            <a:alphaModFix/>
          </a:blip>
          <a:stretch>
            <a:fillRect/>
          </a:stretch>
        </p:blipFill>
        <p:spPr>
          <a:xfrm>
            <a:off x="5324325" y="1643675"/>
            <a:ext cx="3602249" cy="3570649"/>
          </a:xfrm>
          <a:prstGeom prst="rect">
            <a:avLst/>
          </a:prstGeom>
          <a:noFill/>
          <a:ln>
            <a:noFill/>
          </a:ln>
        </p:spPr>
      </p:pic>
      <p:sp>
        <p:nvSpPr>
          <p:cNvPr id="370" name="Shape 370"/>
          <p:cNvSpPr txBox="1"/>
          <p:nvPr/>
        </p:nvSpPr>
        <p:spPr>
          <a:xfrm>
            <a:off x="437675" y="1935750"/>
            <a:ext cx="4519800" cy="4252800"/>
          </a:xfrm>
          <a:prstGeom prst="rect">
            <a:avLst/>
          </a:prstGeom>
          <a:noFill/>
          <a:ln>
            <a:noFill/>
          </a:ln>
        </p:spPr>
        <p:txBody>
          <a:bodyPr wrap="square" lIns="91425" tIns="91425" rIns="91425" bIns="91425" anchor="t" anchorCtr="0">
            <a:noAutofit/>
          </a:bodyPr>
          <a:lstStyle/>
          <a:p>
            <a:pPr marL="457200" lvl="0" indent="-381000" rtl="0">
              <a:spcBef>
                <a:spcPts val="0"/>
              </a:spcBef>
              <a:buSzPct val="100000"/>
              <a:buFont typeface="Verdana"/>
              <a:buChar char="●"/>
            </a:pPr>
            <a:r>
              <a:rPr lang="en-US" sz="2400">
                <a:latin typeface="Verdana"/>
                <a:ea typeface="Verdana"/>
                <a:cs typeface="Verdana"/>
                <a:sym typeface="Verdana"/>
              </a:rPr>
              <a:t>State your expectations</a:t>
            </a:r>
          </a:p>
          <a:p>
            <a:pPr lvl="0" rtl="0">
              <a:spcBef>
                <a:spcPts val="0"/>
              </a:spcBef>
              <a:buNone/>
            </a:pPr>
            <a:endParaRPr sz="2400">
              <a:latin typeface="Verdana"/>
              <a:ea typeface="Verdana"/>
              <a:cs typeface="Verdana"/>
              <a:sym typeface="Verdana"/>
            </a:endParaRPr>
          </a:p>
          <a:p>
            <a:pPr marL="457200" lvl="0" indent="-381000" rtl="0">
              <a:spcBef>
                <a:spcPts val="0"/>
              </a:spcBef>
              <a:buSzPct val="100000"/>
              <a:buFont typeface="Verdana"/>
              <a:buChar char="●"/>
            </a:pPr>
            <a:r>
              <a:rPr lang="en-US" sz="2400">
                <a:latin typeface="Verdana"/>
                <a:ea typeface="Verdana"/>
                <a:cs typeface="Verdana"/>
                <a:sym typeface="Verdana"/>
              </a:rPr>
              <a:t>Give a time warning </a:t>
            </a:r>
          </a:p>
          <a:p>
            <a:pPr lvl="0" rtl="0">
              <a:spcBef>
                <a:spcPts val="0"/>
              </a:spcBef>
              <a:buNone/>
            </a:pPr>
            <a:endParaRPr sz="2400">
              <a:latin typeface="Verdana"/>
              <a:ea typeface="Verdana"/>
              <a:cs typeface="Verdana"/>
              <a:sym typeface="Verdana"/>
            </a:endParaRPr>
          </a:p>
          <a:p>
            <a:pPr marL="457200" lvl="0" indent="-381000" rtl="0">
              <a:spcBef>
                <a:spcPts val="0"/>
              </a:spcBef>
              <a:buSzPct val="100000"/>
              <a:buFont typeface="Verdana"/>
              <a:buChar char="●"/>
            </a:pPr>
            <a:r>
              <a:rPr lang="en-US" sz="2400">
                <a:latin typeface="Verdana"/>
                <a:ea typeface="Verdana"/>
                <a:cs typeface="Verdana"/>
                <a:sym typeface="Verdana"/>
              </a:rPr>
              <a:t>Break up directions</a:t>
            </a:r>
          </a:p>
          <a:p>
            <a:pPr lvl="0" rtl="0">
              <a:spcBef>
                <a:spcPts val="0"/>
              </a:spcBef>
              <a:buNone/>
            </a:pPr>
            <a:endParaRPr sz="2400">
              <a:latin typeface="Verdana"/>
              <a:ea typeface="Verdana"/>
              <a:cs typeface="Verdana"/>
              <a:sym typeface="Verdana"/>
            </a:endParaRPr>
          </a:p>
          <a:p>
            <a:pPr lvl="0">
              <a:spcBef>
                <a:spcPts val="0"/>
              </a:spcBef>
              <a:buNone/>
            </a:pPr>
            <a:endParaRPr sz="2400">
              <a:latin typeface="Verdana"/>
              <a:ea typeface="Verdana"/>
              <a:cs typeface="Verdana"/>
              <a:sym typeface="Verdana"/>
            </a:endParaRPr>
          </a:p>
        </p:txBody>
      </p:sp>
    </p:spTree>
    <p:extLst>
      <p:ext uri="{BB962C8B-B14F-4D97-AF65-F5344CB8AC3E}">
        <p14:creationId xmlns:p14="http://schemas.microsoft.com/office/powerpoint/2010/main" val="105217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762000" y="1219200"/>
            <a:ext cx="7696200" cy="51816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25000"/>
              <a:buFont typeface="Noto Sans Symbols"/>
              <a:buNone/>
            </a:pPr>
            <a:r>
              <a:rPr lang="en-US" sz="2400" b="0" i="0" u="none" strike="noStrike" cap="none" dirty="0">
                <a:solidFill>
                  <a:schemeClr val="dk1"/>
                </a:solidFill>
                <a:latin typeface="Calibri"/>
                <a:ea typeface="Calibri"/>
                <a:cs typeface="Calibri"/>
                <a:sym typeface="Calibri"/>
              </a:rPr>
              <a:t>	</a:t>
            </a:r>
            <a:r>
              <a:rPr lang="en-US" sz="2400" b="1" dirty="0">
                <a:latin typeface="Verdana"/>
                <a:ea typeface="Verdana"/>
                <a:cs typeface="Verdana"/>
                <a:sym typeface="Verdana"/>
              </a:rPr>
              <a:t>Complement</a:t>
            </a:r>
            <a:r>
              <a:rPr lang="en-US" sz="2400" b="1" i="0" u="none" strike="noStrike" cap="none" dirty="0">
                <a:solidFill>
                  <a:schemeClr val="dk1"/>
                </a:solidFill>
                <a:latin typeface="Verdana"/>
                <a:ea typeface="Verdana"/>
                <a:cs typeface="Verdana"/>
                <a:sym typeface="Verdana"/>
              </a:rPr>
              <a:t> the Scout whenever you find a genuine opportunity.</a:t>
            </a:r>
          </a:p>
          <a:p>
            <a:pPr marL="342900" marR="0" lvl="0" indent="-342900" algn="l" rtl="0">
              <a:spcBef>
                <a:spcPts val="560"/>
              </a:spcBef>
              <a:spcAft>
                <a:spcPts val="0"/>
              </a:spcAft>
              <a:buClr>
                <a:schemeClr val="dk1"/>
              </a:buClr>
              <a:buSzPct val="25000"/>
              <a:buFont typeface="Noto Sans Symbols"/>
              <a:buNone/>
            </a:pPr>
            <a:endParaRPr sz="2400" b="0" i="0" u="none" strike="noStrike" cap="none" dirty="0">
              <a:solidFill>
                <a:schemeClr val="dk1"/>
              </a:solidFill>
              <a:latin typeface="Verdana"/>
              <a:ea typeface="Verdana"/>
              <a:cs typeface="Verdana"/>
              <a:sym typeface="Verdana"/>
            </a:endParaRPr>
          </a:p>
          <a:p>
            <a:pPr marL="76200" marR="0" lvl="0" indent="0" rtl="0">
              <a:spcBef>
                <a:spcPts val="560"/>
              </a:spcBef>
              <a:spcAft>
                <a:spcPts val="0"/>
              </a:spcAft>
              <a:buClr>
                <a:schemeClr val="dk1"/>
              </a:buClr>
              <a:buSzPct val="100000"/>
              <a:buNone/>
            </a:pPr>
            <a:r>
              <a:rPr lang="en-US" sz="2400" b="0" i="0" u="none" strike="noStrike" cap="none" dirty="0">
                <a:solidFill>
                  <a:schemeClr val="dk1"/>
                </a:solidFill>
                <a:latin typeface="Verdana"/>
                <a:ea typeface="Verdana"/>
                <a:cs typeface="Verdana"/>
                <a:sym typeface="Verdana"/>
              </a:rPr>
              <a:t> 	 Ignore minor inappropriate behavior if it is        	 not dangerous or disruptive.</a:t>
            </a:r>
          </a:p>
          <a:p>
            <a:pPr marL="0" marR="0" lvl="0" indent="0" rtl="0">
              <a:spcBef>
                <a:spcPts val="560"/>
              </a:spcBef>
              <a:spcAft>
                <a:spcPts val="0"/>
              </a:spcAft>
              <a:buClr>
                <a:schemeClr val="dk1"/>
              </a:buClr>
              <a:buSzPct val="25000"/>
              <a:buNone/>
            </a:pPr>
            <a:endParaRPr sz="2400" dirty="0">
              <a:latin typeface="Verdana"/>
              <a:ea typeface="Verdana"/>
              <a:cs typeface="Verdana"/>
              <a:sym typeface="Verdana"/>
            </a:endParaRPr>
          </a:p>
          <a:p>
            <a:pPr lvl="0" indent="0" rtl="0">
              <a:lnSpc>
                <a:spcPct val="90000"/>
              </a:lnSpc>
              <a:spcBef>
                <a:spcPts val="560"/>
              </a:spcBef>
              <a:buSzPct val="100000"/>
              <a:buNone/>
            </a:pPr>
            <a:r>
              <a:rPr lang="en-US" sz="2400" dirty="0">
                <a:latin typeface="Verdana"/>
                <a:ea typeface="Verdana"/>
                <a:cs typeface="Verdana"/>
                <a:sym typeface="Verdana"/>
              </a:rPr>
              <a:t>  Try to “sandwich” correction between two                                   	 positive comments </a:t>
            </a:r>
          </a:p>
          <a:p>
            <a:pPr marL="0" lvl="0" indent="0" rtl="0">
              <a:lnSpc>
                <a:spcPct val="90000"/>
              </a:lnSpc>
              <a:spcBef>
                <a:spcPts val="560"/>
              </a:spcBef>
              <a:buNone/>
            </a:pPr>
            <a:endParaRPr sz="2400" dirty="0">
              <a:solidFill>
                <a:srgbClr val="0000FF"/>
              </a:solidFill>
              <a:latin typeface="Verdana"/>
              <a:ea typeface="Verdana"/>
              <a:cs typeface="Verdana"/>
              <a:sym typeface="Verdana"/>
            </a:endParaRPr>
          </a:p>
          <a:p>
            <a:pPr lvl="0" indent="0" rtl="0">
              <a:lnSpc>
                <a:spcPct val="90000"/>
              </a:lnSpc>
              <a:spcBef>
                <a:spcPts val="560"/>
              </a:spcBef>
              <a:buClr>
                <a:srgbClr val="000000"/>
              </a:buClr>
              <a:buSzPct val="100000"/>
              <a:buNone/>
            </a:pPr>
            <a:r>
              <a:rPr lang="en-US" sz="2400" dirty="0">
                <a:solidFill>
                  <a:srgbClr val="000000"/>
                </a:solidFill>
                <a:latin typeface="Verdana"/>
                <a:ea typeface="Verdana"/>
                <a:cs typeface="Verdana"/>
                <a:sym typeface="Verdana"/>
              </a:rPr>
              <a:t>  Give clear and concise limits</a:t>
            </a:r>
          </a:p>
          <a:p>
            <a:pPr marL="0" lvl="0" indent="0" rtl="0">
              <a:lnSpc>
                <a:spcPct val="90000"/>
              </a:lnSpc>
              <a:spcBef>
                <a:spcPts val="560"/>
              </a:spcBef>
              <a:buNone/>
            </a:pPr>
            <a:endParaRPr sz="2400" dirty="0">
              <a:latin typeface="Verdana"/>
              <a:ea typeface="Verdana"/>
              <a:cs typeface="Verdana"/>
              <a:sym typeface="Verdana"/>
            </a:endParaRPr>
          </a:p>
          <a:p>
            <a:pPr marL="0" lvl="0" indent="0" rtl="0">
              <a:lnSpc>
                <a:spcPct val="90000"/>
              </a:lnSpc>
              <a:spcBef>
                <a:spcPts val="560"/>
              </a:spcBef>
              <a:buNone/>
            </a:pPr>
            <a:endParaRPr sz="2400" dirty="0">
              <a:latin typeface="Verdana"/>
              <a:ea typeface="Verdana"/>
              <a:cs typeface="Verdana"/>
              <a:sym typeface="Verdana"/>
            </a:endParaRPr>
          </a:p>
        </p:txBody>
      </p:sp>
      <p:sp>
        <p:nvSpPr>
          <p:cNvPr id="377" name="Shape 377"/>
          <p:cNvSpPr txBox="1"/>
          <p:nvPr/>
        </p:nvSpPr>
        <p:spPr>
          <a:xfrm>
            <a:off x="0" y="457200"/>
            <a:ext cx="19938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3600" b="1">
                <a:solidFill>
                  <a:schemeClr val="dk1"/>
                </a:solidFill>
                <a:latin typeface="Verdana"/>
                <a:ea typeface="Verdana"/>
                <a:cs typeface="Verdana"/>
                <a:sym typeface="Verdana"/>
              </a:rPr>
              <a:t>TIP #5</a:t>
            </a:r>
          </a:p>
        </p:txBody>
      </p:sp>
    </p:spTree>
    <p:extLst>
      <p:ext uri="{BB962C8B-B14F-4D97-AF65-F5344CB8AC3E}">
        <p14:creationId xmlns:p14="http://schemas.microsoft.com/office/powerpoint/2010/main" val="421182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381000" y="1295400"/>
            <a:ext cx="8534399" cy="647699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25000"/>
              <a:buFont typeface="Noto Sans Symbols"/>
              <a:buNone/>
            </a:pPr>
            <a:r>
              <a:rPr lang="en-US" sz="3200" b="0" i="0" u="none" strike="noStrike" cap="none">
                <a:solidFill>
                  <a:schemeClr val="dk1"/>
                </a:solidFill>
                <a:latin typeface="Verdana"/>
                <a:ea typeface="Verdana"/>
                <a:cs typeface="Verdana"/>
                <a:sym typeface="Verdana"/>
              </a:rPr>
              <a:t>	</a:t>
            </a:r>
            <a:r>
              <a:rPr lang="en-US" sz="2400" b="1" i="0" u="none" strike="noStrike" cap="none">
                <a:solidFill>
                  <a:srgbClr val="000000"/>
                </a:solidFill>
                <a:latin typeface="Verdana"/>
                <a:ea typeface="Verdana"/>
                <a:cs typeface="Verdana"/>
                <a:sym typeface="Verdana"/>
              </a:rPr>
              <a:t>Be aware of early warning signs</a:t>
            </a:r>
          </a:p>
          <a:p>
            <a:pPr marL="342900" marR="0" lvl="0" indent="-342900" algn="l" rtl="0">
              <a:spcBef>
                <a:spcPts val="0"/>
              </a:spcBef>
              <a:spcAft>
                <a:spcPts val="0"/>
              </a:spcAft>
              <a:buClr>
                <a:schemeClr val="dk1"/>
              </a:buClr>
              <a:buSzPct val="25000"/>
              <a:buFont typeface="Noto Sans Symbols"/>
              <a:buNone/>
            </a:pPr>
            <a:endParaRPr sz="2400">
              <a:solidFill>
                <a:srgbClr val="000000"/>
              </a:solidFill>
              <a:latin typeface="Verdana"/>
              <a:ea typeface="Verdana"/>
              <a:cs typeface="Verdana"/>
              <a:sym typeface="Verdana"/>
            </a:endParaRPr>
          </a:p>
          <a:p>
            <a:pPr marL="342900" marR="0" lvl="0" indent="-342900" algn="l" rtl="0">
              <a:spcBef>
                <a:spcPts val="0"/>
              </a:spcBef>
              <a:spcAft>
                <a:spcPts val="0"/>
              </a:spcAft>
              <a:buClr>
                <a:schemeClr val="dk1"/>
              </a:buClr>
              <a:buSzPct val="25000"/>
              <a:buFont typeface="Noto Sans Symbols"/>
              <a:buNone/>
            </a:pPr>
            <a:r>
              <a:rPr lang="en-US" sz="2400">
                <a:solidFill>
                  <a:srgbClr val="000000"/>
                </a:solidFill>
                <a:latin typeface="Verdana"/>
                <a:ea typeface="Verdana"/>
                <a:cs typeface="Verdana"/>
                <a:sym typeface="Verdana"/>
              </a:rPr>
              <a:t>  </a:t>
            </a:r>
            <a:r>
              <a:rPr lang="en-US" sz="2400" b="0" i="0" u="none" strike="noStrike" cap="none">
                <a:solidFill>
                  <a:srgbClr val="000000"/>
                </a:solidFill>
                <a:latin typeface="Verdana"/>
                <a:ea typeface="Verdana"/>
                <a:cs typeface="Verdana"/>
                <a:sym typeface="Verdana"/>
              </a:rPr>
              <a:t> </a:t>
            </a:r>
            <a:r>
              <a:rPr lang="en-US" sz="2400">
                <a:solidFill>
                  <a:srgbClr val="000000"/>
                </a:solidFill>
                <a:latin typeface="Verdana"/>
                <a:ea typeface="Verdana"/>
                <a:cs typeface="Verdana"/>
                <a:sym typeface="Verdana"/>
              </a:rPr>
              <a:t>F</a:t>
            </a:r>
            <a:r>
              <a:rPr lang="en-US" sz="2400" b="0" i="0" u="none" strike="noStrike" cap="none">
                <a:solidFill>
                  <a:srgbClr val="000000"/>
                </a:solidFill>
                <a:latin typeface="Verdana"/>
                <a:ea typeface="Verdana"/>
                <a:cs typeface="Verdana"/>
                <a:sym typeface="Verdana"/>
              </a:rPr>
              <a:t>idgety behavior</a:t>
            </a:r>
            <a:r>
              <a:rPr lang="en-US" sz="2400">
                <a:solidFill>
                  <a:srgbClr val="000000"/>
                </a:solidFill>
                <a:latin typeface="Verdana"/>
                <a:ea typeface="Verdana"/>
                <a:cs typeface="Verdana"/>
                <a:sym typeface="Verdana"/>
              </a:rPr>
              <a:t> </a:t>
            </a:r>
            <a:r>
              <a:rPr lang="en-US" sz="2400" b="0" i="0" u="none" strike="noStrike" cap="none">
                <a:solidFill>
                  <a:srgbClr val="000000"/>
                </a:solidFill>
                <a:latin typeface="Verdana"/>
                <a:ea typeface="Verdana"/>
                <a:cs typeface="Verdana"/>
                <a:sym typeface="Verdana"/>
              </a:rPr>
              <a:t>may indicate the Scout is losing impulse control. </a:t>
            </a:r>
          </a:p>
          <a:p>
            <a:pPr marL="342900" marR="0" lvl="0" indent="-342900" algn="l" rtl="0">
              <a:spcBef>
                <a:spcPts val="560"/>
              </a:spcBef>
              <a:spcAft>
                <a:spcPts val="0"/>
              </a:spcAft>
              <a:buClr>
                <a:schemeClr val="dk1"/>
              </a:buClr>
              <a:buSzPct val="25000"/>
              <a:buFont typeface="Noto Sans Symbols"/>
              <a:buNone/>
            </a:pPr>
            <a:endParaRPr sz="2400" b="0" i="0" u="none" strike="noStrike" cap="none">
              <a:solidFill>
                <a:srgbClr val="000000"/>
              </a:solidFill>
              <a:latin typeface="Verdana"/>
              <a:ea typeface="Verdana"/>
              <a:cs typeface="Verdana"/>
              <a:sym typeface="Verdana"/>
            </a:endParaRPr>
          </a:p>
          <a:p>
            <a:pPr marL="342900" marR="0" lvl="0" indent="-317500" algn="l" rtl="0">
              <a:spcBef>
                <a:spcPts val="56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Schedule breaks.</a:t>
            </a:r>
          </a:p>
          <a:p>
            <a:pPr marL="342900" marR="0" lvl="0" indent="-317500" algn="l" rtl="0">
              <a:spcBef>
                <a:spcPts val="56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Use stations or movement for participation.</a:t>
            </a:r>
          </a:p>
          <a:p>
            <a:pPr marL="342900" marR="0" lvl="0" indent="-317500" algn="l" rtl="0">
              <a:spcBef>
                <a:spcPts val="56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Give the Scout a </a:t>
            </a:r>
            <a:r>
              <a:rPr lang="en-US" sz="2400" b="0" i="1" u="none" strike="noStrike" cap="none">
                <a:solidFill>
                  <a:srgbClr val="000000"/>
                </a:solidFill>
                <a:latin typeface="Verdana"/>
                <a:ea typeface="Verdana"/>
                <a:cs typeface="Verdana"/>
                <a:sym typeface="Verdana"/>
              </a:rPr>
              <a:t>break </a:t>
            </a:r>
            <a:r>
              <a:rPr lang="en-US" sz="2400" i="1">
                <a:solidFill>
                  <a:srgbClr val="000000"/>
                </a:solidFill>
                <a:latin typeface="Verdana"/>
                <a:ea typeface="Verdana"/>
                <a:cs typeface="Verdana"/>
                <a:sym typeface="Verdana"/>
              </a:rPr>
              <a:t>token</a:t>
            </a:r>
            <a:r>
              <a:rPr lang="en-US" sz="2400" b="0" i="0" u="none" strike="noStrike" cap="none">
                <a:solidFill>
                  <a:srgbClr val="000000"/>
                </a:solidFill>
                <a:latin typeface="Verdana"/>
                <a:ea typeface="Verdana"/>
                <a:cs typeface="Verdana"/>
                <a:sym typeface="Verdana"/>
              </a:rPr>
              <a:t> to use.</a:t>
            </a:r>
          </a:p>
          <a:p>
            <a:pPr marL="342900" marR="0" lvl="0" indent="-317500" algn="l" rtl="0">
              <a:spcBef>
                <a:spcPts val="56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Give a non-</a:t>
            </a:r>
            <a:r>
              <a:rPr lang="en-US" sz="2400">
                <a:solidFill>
                  <a:srgbClr val="000000"/>
                </a:solidFill>
                <a:latin typeface="Verdana"/>
                <a:ea typeface="Verdana"/>
                <a:cs typeface="Verdana"/>
                <a:sym typeface="Verdana"/>
              </a:rPr>
              <a:t>v</a:t>
            </a:r>
            <a:r>
              <a:rPr lang="en-US" sz="2400" b="0" i="0" u="none" strike="noStrike" cap="none">
                <a:solidFill>
                  <a:srgbClr val="000000"/>
                </a:solidFill>
                <a:latin typeface="Verdana"/>
                <a:ea typeface="Verdana"/>
                <a:cs typeface="Verdana"/>
                <a:sym typeface="Verdana"/>
              </a:rPr>
              <a:t>erbal or proximity signal to the Scout to focus.</a:t>
            </a:r>
          </a:p>
          <a:p>
            <a:pPr marL="342900" marR="0" lvl="0" indent="-342900" algn="l" rtl="0">
              <a:spcBef>
                <a:spcPts val="560"/>
              </a:spcBef>
              <a:spcAft>
                <a:spcPts val="0"/>
              </a:spcAft>
              <a:buClr>
                <a:schemeClr val="dk1"/>
              </a:buClr>
              <a:buSzPct val="25000"/>
              <a:buFont typeface="Noto Sans Symbols"/>
              <a:buNone/>
            </a:pPr>
            <a:endParaRPr sz="2400" b="0" i="0" u="none" strike="noStrike" cap="none">
              <a:solidFill>
                <a:schemeClr val="lt1"/>
              </a:solidFill>
              <a:latin typeface="Verdana"/>
              <a:ea typeface="Verdana"/>
              <a:cs typeface="Verdana"/>
              <a:sym typeface="Verdana"/>
            </a:endParaRPr>
          </a:p>
          <a:p>
            <a:pPr marL="342900" marR="0" lvl="0" indent="-342900" algn="l" rtl="0">
              <a:spcBef>
                <a:spcPts val="640"/>
              </a:spcBef>
              <a:spcAft>
                <a:spcPts val="0"/>
              </a:spcAft>
              <a:buClr>
                <a:schemeClr val="lt1"/>
              </a:buClr>
              <a:buSzPct val="25000"/>
              <a:buFont typeface="Noto Sans Symbols"/>
              <a:buNone/>
            </a:pPr>
            <a:r>
              <a:rPr lang="en-US" sz="3200" b="0" i="0" u="none" strike="noStrike" cap="none">
                <a:solidFill>
                  <a:schemeClr val="lt1"/>
                </a:solidFill>
                <a:latin typeface="Verdana"/>
                <a:ea typeface="Verdana"/>
                <a:cs typeface="Verdana"/>
                <a:sym typeface="Verdana"/>
              </a:rPr>
              <a:t>	</a:t>
            </a:r>
          </a:p>
        </p:txBody>
      </p:sp>
      <p:sp>
        <p:nvSpPr>
          <p:cNvPr id="385" name="Shape 385"/>
          <p:cNvSpPr txBox="1"/>
          <p:nvPr/>
        </p:nvSpPr>
        <p:spPr>
          <a:xfrm>
            <a:off x="533400" y="609600"/>
            <a:ext cx="22338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3600" b="1">
                <a:solidFill>
                  <a:srgbClr val="000000"/>
                </a:solidFill>
                <a:latin typeface="Verdana"/>
                <a:ea typeface="Verdana"/>
                <a:cs typeface="Verdana"/>
                <a:sym typeface="Verdana"/>
              </a:rPr>
              <a:t>TIP #</a:t>
            </a:r>
            <a:r>
              <a:rPr lang="en-US" sz="3600" b="1">
                <a:latin typeface="Verdana"/>
                <a:ea typeface="Verdana"/>
                <a:cs typeface="Verdana"/>
                <a:sym typeface="Verdana"/>
              </a:rPr>
              <a:t>6</a:t>
            </a:r>
          </a:p>
        </p:txBody>
      </p:sp>
    </p:spTree>
    <p:extLst>
      <p:ext uri="{BB962C8B-B14F-4D97-AF65-F5344CB8AC3E}">
        <p14:creationId xmlns:p14="http://schemas.microsoft.com/office/powerpoint/2010/main" val="238041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838200" y="2126075"/>
            <a:ext cx="7527900" cy="3817500"/>
          </a:xfrm>
          <a:prstGeom prst="rect">
            <a:avLst/>
          </a:prstGeom>
          <a:noFill/>
          <a:ln>
            <a:noFill/>
          </a:ln>
        </p:spPr>
        <p:txBody>
          <a:bodyPr wrap="square" lIns="91425" tIns="45700" rIns="91425" bIns="45700" anchor="t" anchorCtr="0">
            <a:noAutofit/>
          </a:bodyPr>
          <a:lstStyle/>
          <a:p>
            <a:pPr marL="342900" marR="0" lvl="0" indent="-317500" algn="l" rtl="0">
              <a:lnSpc>
                <a:spcPct val="90000"/>
              </a:lnSpc>
              <a:spcBef>
                <a:spcPts val="560"/>
              </a:spcBef>
              <a:spcAft>
                <a:spcPts val="0"/>
              </a:spcAft>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Speak in a calm voice.</a:t>
            </a:r>
          </a:p>
          <a:p>
            <a:pPr marL="342900" marR="0" lvl="0" indent="-342900" algn="l" rtl="0">
              <a:lnSpc>
                <a:spcPct val="90000"/>
              </a:lnSpc>
              <a:spcBef>
                <a:spcPts val="560"/>
              </a:spcBef>
              <a:spcAft>
                <a:spcPts val="0"/>
              </a:spcAft>
              <a:buClr>
                <a:schemeClr val="dk1"/>
              </a:buClr>
              <a:buSzPct val="116666"/>
              <a:buFont typeface="Arial"/>
              <a:buNone/>
            </a:pPr>
            <a:endParaRPr sz="2400" b="0" i="0" u="none" strike="noStrike" cap="none">
              <a:solidFill>
                <a:schemeClr val="dk1"/>
              </a:solidFill>
              <a:latin typeface="Verdana"/>
              <a:ea typeface="Verdana"/>
              <a:cs typeface="Verdana"/>
              <a:sym typeface="Verdana"/>
            </a:endParaRPr>
          </a:p>
          <a:p>
            <a:pPr marL="342900" marR="0" lvl="0" indent="-317500" algn="l" rtl="0">
              <a:lnSpc>
                <a:spcPct val="90000"/>
              </a:lnSpc>
              <a:spcBef>
                <a:spcPts val="560"/>
              </a:spcBef>
              <a:spcAft>
                <a:spcPts val="0"/>
              </a:spcAft>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Say, “</a:t>
            </a:r>
            <a:r>
              <a:rPr lang="en-US" sz="2400">
                <a:latin typeface="Verdana"/>
                <a:ea typeface="Verdana"/>
                <a:cs typeface="Verdana"/>
                <a:sym typeface="Verdana"/>
              </a:rPr>
              <a:t>Tell me </a:t>
            </a:r>
            <a:r>
              <a:rPr lang="en-US" sz="2400" b="0" i="0" u="none" strike="noStrike" cap="none">
                <a:solidFill>
                  <a:schemeClr val="dk1"/>
                </a:solidFill>
                <a:latin typeface="Verdana"/>
                <a:ea typeface="Verdana"/>
                <a:cs typeface="Verdana"/>
                <a:sym typeface="Verdana"/>
              </a:rPr>
              <a:t>what </a:t>
            </a:r>
            <a:r>
              <a:rPr lang="en-US" sz="2400">
                <a:latin typeface="Verdana"/>
                <a:ea typeface="Verdana"/>
                <a:cs typeface="Verdana"/>
                <a:sym typeface="Verdana"/>
              </a:rPr>
              <a:t>happened?”</a:t>
            </a:r>
          </a:p>
          <a:p>
            <a:pPr marL="342900" marR="0" lvl="0" indent="-342900" algn="l" rtl="0">
              <a:lnSpc>
                <a:spcPct val="90000"/>
              </a:lnSpc>
              <a:spcBef>
                <a:spcPts val="560"/>
              </a:spcBef>
              <a:spcAft>
                <a:spcPts val="0"/>
              </a:spcAft>
              <a:buClr>
                <a:schemeClr val="dk1"/>
              </a:buClr>
              <a:buSzPct val="116666"/>
              <a:buFont typeface="Arial"/>
              <a:buNone/>
            </a:pPr>
            <a:endParaRPr sz="2400" b="0" i="0" u="none" strike="noStrike" cap="none">
              <a:solidFill>
                <a:schemeClr val="dk1"/>
              </a:solidFill>
              <a:latin typeface="Verdana"/>
              <a:ea typeface="Verdana"/>
              <a:cs typeface="Verdana"/>
              <a:sym typeface="Verdana"/>
            </a:endParaRPr>
          </a:p>
          <a:p>
            <a:pPr marL="342900" marR="0" lvl="0" indent="-317500" algn="l" rtl="0">
              <a:lnSpc>
                <a:spcPct val="90000"/>
              </a:lnSpc>
              <a:spcBef>
                <a:spcPts val="560"/>
              </a:spcBef>
              <a:spcAft>
                <a:spcPts val="0"/>
              </a:spcAft>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Never publicly humiliate a Scout. </a:t>
            </a:r>
          </a:p>
          <a:p>
            <a:pPr marL="342900" marR="0" lvl="0" indent="-342900" algn="l" rtl="0">
              <a:lnSpc>
                <a:spcPct val="90000"/>
              </a:lnSpc>
              <a:spcBef>
                <a:spcPts val="560"/>
              </a:spcBef>
              <a:spcAft>
                <a:spcPts val="0"/>
              </a:spcAft>
              <a:buClr>
                <a:schemeClr val="dk1"/>
              </a:buClr>
              <a:buSzPct val="116666"/>
              <a:buFont typeface="Arial"/>
              <a:buNone/>
            </a:pPr>
            <a:endParaRPr sz="2400" b="0" i="0" u="none" strike="noStrike" cap="none">
              <a:solidFill>
                <a:schemeClr val="dk1"/>
              </a:solidFill>
              <a:latin typeface="Verdana"/>
              <a:ea typeface="Verdana"/>
              <a:cs typeface="Verdana"/>
              <a:sym typeface="Verdana"/>
            </a:endParaRPr>
          </a:p>
          <a:p>
            <a:pPr marL="342900" marR="0" lvl="0" indent="-317500" algn="l" rtl="0">
              <a:lnSpc>
                <a:spcPct val="90000"/>
              </a:lnSpc>
              <a:spcBef>
                <a:spcPts val="560"/>
              </a:spcBef>
              <a:spcAft>
                <a:spcPts val="0"/>
              </a:spcAft>
              <a:buClr>
                <a:srgbClr val="000000"/>
              </a:buClr>
              <a:buSzPct val="100000"/>
              <a:buFont typeface="Verdana"/>
              <a:buChar char="•"/>
            </a:pPr>
            <a:r>
              <a:rPr lang="en-US" sz="2400">
                <a:solidFill>
                  <a:srgbClr val="000000"/>
                </a:solidFill>
                <a:latin typeface="Verdana"/>
                <a:ea typeface="Verdana"/>
                <a:cs typeface="Verdana"/>
                <a:sym typeface="Verdana"/>
              </a:rPr>
              <a:t>Keep your cool.</a:t>
            </a:r>
          </a:p>
        </p:txBody>
      </p:sp>
      <p:sp>
        <p:nvSpPr>
          <p:cNvPr id="392" name="Shape 392"/>
          <p:cNvSpPr/>
          <p:nvPr/>
        </p:nvSpPr>
        <p:spPr>
          <a:xfrm>
            <a:off x="235975" y="1319125"/>
            <a:ext cx="6920400" cy="4800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Noto Sans Symbols"/>
              <a:buNone/>
            </a:pPr>
            <a:r>
              <a:rPr lang="en-US" sz="2400" b="1">
                <a:solidFill>
                  <a:schemeClr val="dk1"/>
                </a:solidFill>
                <a:latin typeface="Verdana"/>
                <a:ea typeface="Verdana"/>
                <a:cs typeface="Verdana"/>
                <a:sym typeface="Verdana"/>
              </a:rPr>
              <a:t>When you must redirect a Scout, </a:t>
            </a:r>
          </a:p>
        </p:txBody>
      </p:sp>
      <p:sp>
        <p:nvSpPr>
          <p:cNvPr id="393" name="Shape 393"/>
          <p:cNvSpPr txBox="1"/>
          <p:nvPr/>
        </p:nvSpPr>
        <p:spPr>
          <a:xfrm>
            <a:off x="0" y="495650"/>
            <a:ext cx="20970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3600" b="1">
                <a:solidFill>
                  <a:schemeClr val="dk1"/>
                </a:solidFill>
                <a:latin typeface="Verdana"/>
                <a:ea typeface="Verdana"/>
                <a:cs typeface="Verdana"/>
                <a:sym typeface="Verdana"/>
              </a:rPr>
              <a:t>TIP #7</a:t>
            </a:r>
          </a:p>
        </p:txBody>
      </p:sp>
    </p:spTree>
    <p:extLst>
      <p:ext uri="{BB962C8B-B14F-4D97-AF65-F5344CB8AC3E}">
        <p14:creationId xmlns:p14="http://schemas.microsoft.com/office/powerpoint/2010/main" val="157354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457200" y="1295399"/>
            <a:ext cx="8153399" cy="52578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lt1"/>
              </a:buClr>
              <a:buSzPct val="25000"/>
              <a:buFont typeface="Noto Sans Symbols"/>
              <a:buNone/>
            </a:pPr>
            <a:r>
              <a:rPr lang="en-US" sz="3200" b="0" i="0" u="none" strike="noStrike" cap="none">
                <a:solidFill>
                  <a:schemeClr val="lt1"/>
                </a:solidFill>
                <a:latin typeface="Verdana"/>
                <a:ea typeface="Verdana"/>
                <a:cs typeface="Verdana"/>
                <a:sym typeface="Verdana"/>
              </a:rPr>
              <a:t>	</a:t>
            </a:r>
            <a:r>
              <a:rPr lang="en-US" sz="2400" b="1">
                <a:latin typeface="Verdana"/>
                <a:ea typeface="Verdana"/>
                <a:cs typeface="Verdana"/>
                <a:sym typeface="Verdana"/>
              </a:rPr>
              <a:t>W</a:t>
            </a:r>
            <a:r>
              <a:rPr lang="en-US" sz="2400" b="1" i="0" u="none" strike="noStrike" cap="none">
                <a:solidFill>
                  <a:schemeClr val="dk1"/>
                </a:solidFill>
                <a:latin typeface="Verdana"/>
                <a:ea typeface="Verdana"/>
                <a:cs typeface="Verdana"/>
                <a:sym typeface="Verdana"/>
              </a:rPr>
              <a:t>hen a Scout is starting to become more impulsive or aggressive</a:t>
            </a:r>
            <a:r>
              <a:rPr lang="en-US" sz="2400" b="0" i="0" u="none" strike="noStrike" cap="none">
                <a:solidFill>
                  <a:schemeClr val="dk1"/>
                </a:solidFill>
                <a:latin typeface="Verdana"/>
                <a:ea typeface="Verdana"/>
                <a:cs typeface="Verdana"/>
                <a:sym typeface="Verdana"/>
              </a:rPr>
              <a:t>   </a:t>
            </a:r>
          </a:p>
          <a:p>
            <a:pPr marL="0" marR="0" lvl="0" indent="0" algn="l" rtl="0">
              <a:spcBef>
                <a:spcPts val="480"/>
              </a:spcBef>
              <a:spcAft>
                <a:spcPts val="0"/>
              </a:spcAft>
              <a:buNone/>
            </a:pPr>
            <a:endParaRPr sz="2400">
              <a:latin typeface="Verdana"/>
              <a:ea typeface="Verdana"/>
              <a:cs typeface="Verdana"/>
              <a:sym typeface="Verdana"/>
            </a:endParaRPr>
          </a:p>
          <a:p>
            <a:pPr marL="457200" marR="0" lvl="0" indent="-381000" algn="l" rtl="0">
              <a:spcBef>
                <a:spcPts val="480"/>
              </a:spcBef>
              <a:spcAft>
                <a:spcPts val="0"/>
              </a:spcAft>
              <a:buClr>
                <a:schemeClr val="dk1"/>
              </a:buClr>
              <a:buSzPct val="100000"/>
              <a:buFont typeface="Verdana"/>
            </a:pPr>
            <a:r>
              <a:rPr lang="en-US" sz="2400" b="0" i="0" u="none" strike="noStrike" cap="none">
                <a:solidFill>
                  <a:schemeClr val="dk1"/>
                </a:solidFill>
                <a:latin typeface="Verdana"/>
                <a:ea typeface="Verdana"/>
                <a:cs typeface="Verdana"/>
                <a:sym typeface="Verdana"/>
              </a:rPr>
              <a:t> Use a yellow card/red card system</a:t>
            </a:r>
          </a:p>
          <a:p>
            <a:pPr marL="0" marR="0" lvl="0" indent="0" algn="l" rtl="0">
              <a:spcBef>
                <a:spcPts val="480"/>
              </a:spcBef>
              <a:spcAft>
                <a:spcPts val="0"/>
              </a:spcAft>
              <a:buNone/>
            </a:pPr>
            <a:r>
              <a:rPr lang="en-US" sz="2400">
                <a:latin typeface="Verdana"/>
                <a:ea typeface="Verdana"/>
                <a:cs typeface="Verdana"/>
                <a:sym typeface="Verdana"/>
              </a:rPr>
              <a:t>     </a:t>
            </a:r>
            <a:r>
              <a:rPr lang="en-US" sz="2400" b="0" i="0" u="none" strike="noStrike" cap="none">
                <a:solidFill>
                  <a:schemeClr val="dk1"/>
                </a:solidFill>
                <a:latin typeface="Verdana"/>
                <a:ea typeface="Verdana"/>
                <a:cs typeface="Verdana"/>
                <a:sym typeface="Verdana"/>
              </a:rPr>
              <a:t> for all Scouts playing.</a:t>
            </a:r>
          </a:p>
          <a:p>
            <a:pPr marL="0" marR="0" lvl="0" indent="0" algn="l" rtl="0">
              <a:spcBef>
                <a:spcPts val="480"/>
              </a:spcBef>
              <a:spcAft>
                <a:spcPts val="0"/>
              </a:spcAft>
              <a:buNone/>
            </a:pPr>
            <a:r>
              <a:rPr lang="en-US" sz="2400">
                <a:solidFill>
                  <a:srgbClr val="0000FF"/>
                </a:solidFill>
                <a:latin typeface="Verdana"/>
                <a:ea typeface="Verdana"/>
                <a:cs typeface="Verdana"/>
                <a:sym typeface="Verdana"/>
              </a:rPr>
              <a:t>                                 </a:t>
            </a:r>
          </a:p>
          <a:p>
            <a:pPr marL="457200" marR="0" lvl="0" indent="-381000" algn="l" rtl="0">
              <a:spcBef>
                <a:spcPts val="480"/>
              </a:spcBef>
              <a:spcAft>
                <a:spcPts val="0"/>
              </a:spcAft>
              <a:buSzPct val="100000"/>
              <a:buFont typeface="Verdana"/>
            </a:pPr>
            <a:r>
              <a:rPr lang="en-US" sz="2400">
                <a:solidFill>
                  <a:srgbClr val="0000FF"/>
                </a:solidFill>
                <a:latin typeface="Verdana"/>
                <a:ea typeface="Verdana"/>
                <a:cs typeface="Verdana"/>
                <a:sym typeface="Verdana"/>
              </a:rPr>
              <a:t> </a:t>
            </a:r>
            <a:r>
              <a:rPr lang="en-US" sz="2400">
                <a:solidFill>
                  <a:srgbClr val="000000"/>
                </a:solidFill>
                <a:latin typeface="Verdana"/>
                <a:ea typeface="Verdana"/>
                <a:cs typeface="Verdana"/>
                <a:sym typeface="Verdana"/>
              </a:rPr>
              <a:t>“Cooling off” zone</a:t>
            </a:r>
          </a:p>
          <a:p>
            <a:pPr marL="0" marR="0" lvl="0" indent="0" algn="l" rtl="0">
              <a:spcBef>
                <a:spcPts val="480"/>
              </a:spcBef>
              <a:spcAft>
                <a:spcPts val="0"/>
              </a:spcAft>
              <a:buNone/>
            </a:pPr>
            <a:endParaRPr sz="2400">
              <a:solidFill>
                <a:srgbClr val="000000"/>
              </a:solidFill>
              <a:latin typeface="Verdana"/>
              <a:ea typeface="Verdana"/>
              <a:cs typeface="Verdana"/>
              <a:sym typeface="Verdana"/>
            </a:endParaRPr>
          </a:p>
          <a:p>
            <a:pPr marL="457200" marR="0" lvl="0" indent="-381000" algn="l" rtl="0">
              <a:spcBef>
                <a:spcPts val="480"/>
              </a:spcBef>
              <a:spcAft>
                <a:spcPts val="0"/>
              </a:spcAft>
              <a:buClr>
                <a:srgbClr val="000000"/>
              </a:buClr>
              <a:buSzPct val="100000"/>
              <a:buFont typeface="Verdana"/>
            </a:pPr>
            <a:r>
              <a:rPr lang="en-US" sz="2400">
                <a:solidFill>
                  <a:srgbClr val="000000"/>
                </a:solidFill>
                <a:latin typeface="Verdana"/>
                <a:ea typeface="Verdana"/>
                <a:cs typeface="Verdana"/>
                <a:sym typeface="Verdana"/>
              </a:rPr>
              <a:t> Provide an alternate activity</a:t>
            </a:r>
          </a:p>
          <a:p>
            <a:pPr marL="342900" marR="0" lvl="0" indent="-342900" algn="l" rtl="0">
              <a:spcBef>
                <a:spcPts val="640"/>
              </a:spcBef>
              <a:spcAft>
                <a:spcPts val="0"/>
              </a:spcAft>
              <a:buClr>
                <a:schemeClr val="lt1"/>
              </a:buClr>
              <a:buSzPct val="25000"/>
              <a:buFont typeface="Noto Sans Symbols"/>
              <a:buNone/>
            </a:pPr>
            <a:r>
              <a:rPr lang="en-US" sz="2400" b="0" i="0" u="none" strike="noStrike" cap="none">
                <a:solidFill>
                  <a:schemeClr val="lt1"/>
                </a:solidFill>
                <a:latin typeface="Verdana"/>
                <a:ea typeface="Verdana"/>
                <a:cs typeface="Verdana"/>
                <a:sym typeface="Verdana"/>
              </a:rPr>
              <a:t>	</a:t>
            </a:r>
          </a:p>
        </p:txBody>
      </p:sp>
      <p:sp>
        <p:nvSpPr>
          <p:cNvPr id="400" name="Shape 400"/>
          <p:cNvSpPr txBox="1"/>
          <p:nvPr/>
        </p:nvSpPr>
        <p:spPr>
          <a:xfrm>
            <a:off x="0" y="381000"/>
            <a:ext cx="21486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3600" b="1">
                <a:solidFill>
                  <a:schemeClr val="dk1"/>
                </a:solidFill>
                <a:latin typeface="Verdana"/>
                <a:ea typeface="Verdana"/>
                <a:cs typeface="Verdana"/>
                <a:sym typeface="Verdana"/>
              </a:rPr>
              <a:t>TIP #8</a:t>
            </a:r>
          </a:p>
        </p:txBody>
      </p:sp>
    </p:spTree>
    <p:extLst>
      <p:ext uri="{BB962C8B-B14F-4D97-AF65-F5344CB8AC3E}">
        <p14:creationId xmlns:p14="http://schemas.microsoft.com/office/powerpoint/2010/main" val="426621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381000" y="1821925"/>
            <a:ext cx="5715000" cy="4383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2400" b="1" dirty="0">
                <a:latin typeface="Verdana"/>
                <a:ea typeface="Verdana"/>
                <a:cs typeface="Verdana"/>
                <a:sym typeface="Verdana"/>
              </a:rPr>
              <a:t>Have Expectations for all Scouts</a:t>
            </a:r>
          </a:p>
          <a:p>
            <a:pPr marL="342900" marR="0" lvl="0" indent="-342900" algn="ctr" rtl="0">
              <a:spcBef>
                <a:spcPts val="0"/>
              </a:spcBef>
              <a:spcAft>
                <a:spcPts val="0"/>
              </a:spcAft>
              <a:buClr>
                <a:schemeClr val="dk1"/>
              </a:buClr>
              <a:buSzPct val="25000"/>
              <a:buFont typeface="Noto Sans Symbols"/>
              <a:buNone/>
            </a:pPr>
            <a:endParaRPr sz="2400" dirty="0"/>
          </a:p>
          <a:p>
            <a:pPr marL="342900" marR="0" lvl="0" indent="-342900" algn="ctr" rtl="0">
              <a:spcBef>
                <a:spcPts val="0"/>
              </a:spcBef>
              <a:spcAft>
                <a:spcPts val="0"/>
              </a:spcAft>
              <a:buClr>
                <a:schemeClr val="dk1"/>
              </a:buClr>
              <a:buSzPct val="25000"/>
              <a:buFont typeface="Noto Sans Symbols"/>
              <a:buNone/>
            </a:pPr>
            <a:endParaRPr sz="2400" dirty="0"/>
          </a:p>
          <a:p>
            <a:pPr marL="457200" marR="0" lvl="0" indent="-381000" rtl="0">
              <a:spcBef>
                <a:spcPts val="560"/>
              </a:spcBef>
              <a:spcAft>
                <a:spcPts val="0"/>
              </a:spcAft>
              <a:buClr>
                <a:schemeClr val="dk1"/>
              </a:buClr>
              <a:buSzPct val="100000"/>
              <a:buFont typeface="Verdana"/>
            </a:pPr>
            <a:r>
              <a:rPr lang="en-US" sz="2400" b="0" i="0" u="none" strike="noStrike" cap="none" dirty="0">
                <a:solidFill>
                  <a:schemeClr val="dk1"/>
                </a:solidFill>
                <a:latin typeface="Verdana"/>
                <a:ea typeface="Verdana"/>
                <a:cs typeface="Verdana"/>
                <a:sym typeface="Verdana"/>
              </a:rPr>
              <a:t>Expect the Scout with ADHD</a:t>
            </a:r>
          </a:p>
          <a:p>
            <a:pPr marL="0" marR="0" lvl="0" indent="0" rtl="0">
              <a:spcBef>
                <a:spcPts val="560"/>
              </a:spcBef>
              <a:spcAft>
                <a:spcPts val="0"/>
              </a:spcAft>
              <a:buNone/>
            </a:pPr>
            <a:r>
              <a:rPr lang="en-US" sz="2400" b="0" i="0" u="none" strike="noStrike" cap="none" dirty="0">
                <a:solidFill>
                  <a:schemeClr val="dk1"/>
                </a:solidFill>
                <a:latin typeface="Verdana"/>
                <a:ea typeface="Verdana"/>
                <a:cs typeface="Verdana"/>
                <a:sym typeface="Verdana"/>
              </a:rPr>
              <a:t>    to follow the same rules </a:t>
            </a:r>
          </a:p>
          <a:p>
            <a:pPr marL="0" marR="0" lvl="0" indent="0" rtl="0">
              <a:spcBef>
                <a:spcPts val="560"/>
              </a:spcBef>
              <a:spcAft>
                <a:spcPts val="0"/>
              </a:spcAft>
              <a:buNone/>
            </a:pPr>
            <a:r>
              <a:rPr lang="en-US" sz="2400" b="0" i="0" u="none" strike="noStrike" cap="none" dirty="0">
                <a:solidFill>
                  <a:schemeClr val="dk1"/>
                </a:solidFill>
                <a:latin typeface="Verdana"/>
                <a:ea typeface="Verdana"/>
                <a:cs typeface="Verdana"/>
                <a:sym typeface="Verdana"/>
              </a:rPr>
              <a:t>    as other Scouts. </a:t>
            </a:r>
          </a:p>
          <a:p>
            <a:pPr marL="0" marR="0" lvl="0" indent="0" rtl="0">
              <a:spcBef>
                <a:spcPts val="560"/>
              </a:spcBef>
              <a:spcAft>
                <a:spcPts val="0"/>
              </a:spcAft>
              <a:buNone/>
            </a:pPr>
            <a:endParaRPr sz="2400" dirty="0">
              <a:latin typeface="Verdana"/>
              <a:ea typeface="Verdana"/>
              <a:cs typeface="Verdana"/>
              <a:sym typeface="Verdana"/>
            </a:endParaRPr>
          </a:p>
          <a:p>
            <a:pPr marL="457200" marR="0" lvl="0" indent="-381000" rtl="0">
              <a:spcBef>
                <a:spcPts val="560"/>
              </a:spcBef>
              <a:spcAft>
                <a:spcPts val="0"/>
              </a:spcAft>
              <a:buClr>
                <a:schemeClr val="dk1"/>
              </a:buClr>
              <a:buSzPct val="100000"/>
              <a:buFont typeface="Verdana"/>
            </a:pPr>
            <a:r>
              <a:rPr lang="en-US" sz="2400" b="0" i="0" u="none" strike="noStrike" cap="none" dirty="0">
                <a:solidFill>
                  <a:schemeClr val="dk1"/>
                </a:solidFill>
                <a:latin typeface="Verdana"/>
                <a:ea typeface="Verdana"/>
                <a:cs typeface="Verdana"/>
                <a:sym typeface="Verdana"/>
              </a:rPr>
              <a:t>ADHD is </a:t>
            </a:r>
            <a:r>
              <a:rPr lang="en-US" sz="2400" b="0" i="1" u="none" strike="noStrike" cap="none" dirty="0">
                <a:solidFill>
                  <a:schemeClr val="dk1"/>
                </a:solidFill>
                <a:latin typeface="Verdana"/>
                <a:ea typeface="Verdana"/>
                <a:cs typeface="Verdana"/>
                <a:sym typeface="Verdana"/>
              </a:rPr>
              <a:t>NOT</a:t>
            </a:r>
            <a:r>
              <a:rPr lang="en-US" sz="2400" b="0" i="0" u="none" strike="noStrike" cap="none" dirty="0">
                <a:solidFill>
                  <a:schemeClr val="dk1"/>
                </a:solidFill>
                <a:latin typeface="Verdana"/>
                <a:ea typeface="Verdana"/>
                <a:cs typeface="Verdana"/>
                <a:sym typeface="Verdana"/>
              </a:rPr>
              <a:t> an excuse </a:t>
            </a:r>
          </a:p>
          <a:p>
            <a:pPr marL="0" marR="0" lvl="0" indent="0" rtl="0">
              <a:spcBef>
                <a:spcPts val="560"/>
              </a:spcBef>
              <a:spcAft>
                <a:spcPts val="0"/>
              </a:spcAft>
              <a:buNone/>
            </a:pPr>
            <a:r>
              <a:rPr lang="en-US" sz="2400" b="0" i="0" u="none" strike="noStrike" cap="none" dirty="0">
                <a:solidFill>
                  <a:schemeClr val="dk1"/>
                </a:solidFill>
                <a:latin typeface="Verdana"/>
                <a:ea typeface="Verdana"/>
                <a:cs typeface="Verdana"/>
                <a:sym typeface="Verdana"/>
              </a:rPr>
              <a:t>    for uncontrolled behavior.</a:t>
            </a:r>
          </a:p>
        </p:txBody>
      </p:sp>
      <p:sp>
        <p:nvSpPr>
          <p:cNvPr id="407" name="Shape 407"/>
          <p:cNvSpPr txBox="1"/>
          <p:nvPr/>
        </p:nvSpPr>
        <p:spPr>
          <a:xfrm>
            <a:off x="287625" y="609600"/>
            <a:ext cx="27375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3600" b="1">
                <a:solidFill>
                  <a:schemeClr val="dk1"/>
                </a:solidFill>
                <a:latin typeface="Verdana"/>
                <a:ea typeface="Verdana"/>
                <a:cs typeface="Verdana"/>
                <a:sym typeface="Verdana"/>
              </a:rPr>
              <a:t>TIP #9</a:t>
            </a:r>
          </a:p>
        </p:txBody>
      </p:sp>
      <p:pic>
        <p:nvPicPr>
          <p:cNvPr id="408" name="Shape 408"/>
          <p:cNvPicPr preferRelativeResize="0"/>
          <p:nvPr/>
        </p:nvPicPr>
        <p:blipFill>
          <a:blip r:embed="rId3">
            <a:alphaModFix/>
          </a:blip>
          <a:stretch>
            <a:fillRect/>
          </a:stretch>
        </p:blipFill>
        <p:spPr>
          <a:xfrm>
            <a:off x="6453650" y="1530600"/>
            <a:ext cx="1943100" cy="2971800"/>
          </a:xfrm>
          <a:prstGeom prst="rect">
            <a:avLst/>
          </a:prstGeom>
          <a:noFill/>
          <a:ln>
            <a:noFill/>
          </a:ln>
        </p:spPr>
      </p:pic>
    </p:spTree>
    <p:extLst>
      <p:ext uri="{BB962C8B-B14F-4D97-AF65-F5344CB8AC3E}">
        <p14:creationId xmlns:p14="http://schemas.microsoft.com/office/powerpoint/2010/main" val="299273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76200" y="1852025"/>
            <a:ext cx="8915400" cy="43965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endParaRPr sz="2400">
              <a:latin typeface="Verdana"/>
              <a:ea typeface="Verdana"/>
              <a:cs typeface="Verdana"/>
              <a:sym typeface="Verdana"/>
            </a:endParaRPr>
          </a:p>
          <a:p>
            <a:pPr marL="342900" marR="0" lvl="0" indent="-3175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Verdana"/>
                <a:ea typeface="Verdana"/>
                <a:cs typeface="Verdana"/>
                <a:sym typeface="Verdana"/>
              </a:rPr>
              <a:t>Leading cheers</a:t>
            </a:r>
          </a:p>
          <a:p>
            <a:pPr marL="0" marR="0" lvl="0" indent="0" algn="l" rtl="0">
              <a:lnSpc>
                <a:spcPct val="90000"/>
              </a:lnSpc>
              <a:spcBef>
                <a:spcPts val="0"/>
              </a:spcBef>
              <a:spcAft>
                <a:spcPts val="0"/>
              </a:spcAft>
              <a:buNone/>
            </a:pPr>
            <a:endParaRPr sz="2400">
              <a:latin typeface="Verdana"/>
              <a:ea typeface="Verdana"/>
              <a:cs typeface="Verdana"/>
              <a:sym typeface="Verdana"/>
            </a:endParaRPr>
          </a:p>
          <a:p>
            <a:pPr marL="342900" marR="0" lvl="0" indent="-317500" algn="l" rtl="0">
              <a:lnSpc>
                <a:spcPct val="90000"/>
              </a:lnSpc>
              <a:spcBef>
                <a:spcPts val="560"/>
              </a:spcBef>
              <a:spcAft>
                <a:spcPts val="0"/>
              </a:spcAft>
              <a:buClr>
                <a:schemeClr val="dk1"/>
              </a:buClr>
              <a:buSzPct val="100000"/>
              <a:buFont typeface="Arial"/>
              <a:buChar char="•"/>
            </a:pPr>
            <a:r>
              <a:rPr lang="en-US" sz="2400" b="0" i="0" u="none" strike="noStrike" cap="none">
                <a:solidFill>
                  <a:schemeClr val="dk1"/>
                </a:solidFill>
                <a:latin typeface="Verdana"/>
                <a:ea typeface="Verdana"/>
                <a:cs typeface="Verdana"/>
                <a:sym typeface="Verdana"/>
              </a:rPr>
              <a:t>Performing in skits</a:t>
            </a:r>
          </a:p>
          <a:p>
            <a:pPr marL="0" marR="0" lvl="0" indent="0" algn="l" rtl="0">
              <a:lnSpc>
                <a:spcPct val="90000"/>
              </a:lnSpc>
              <a:spcBef>
                <a:spcPts val="560"/>
              </a:spcBef>
              <a:spcAft>
                <a:spcPts val="0"/>
              </a:spcAft>
              <a:buNone/>
            </a:pPr>
            <a:endParaRPr sz="2400">
              <a:latin typeface="Verdana"/>
              <a:ea typeface="Verdana"/>
              <a:cs typeface="Verdana"/>
              <a:sym typeface="Verdana"/>
            </a:endParaRPr>
          </a:p>
          <a:p>
            <a:pPr marL="342900" marR="0" lvl="0" indent="-317500" algn="l" rtl="0">
              <a:lnSpc>
                <a:spcPct val="90000"/>
              </a:lnSpc>
              <a:spcBef>
                <a:spcPts val="560"/>
              </a:spcBef>
              <a:spcAft>
                <a:spcPts val="0"/>
              </a:spcAft>
              <a:buClr>
                <a:schemeClr val="dk1"/>
              </a:buClr>
              <a:buSzPct val="100000"/>
              <a:buFont typeface="Arial"/>
              <a:buChar char="•"/>
            </a:pPr>
            <a:r>
              <a:rPr lang="en-US" sz="2400" b="0" i="0" u="none" strike="noStrike" cap="none">
                <a:solidFill>
                  <a:schemeClr val="dk1"/>
                </a:solidFill>
                <a:latin typeface="Verdana"/>
                <a:ea typeface="Verdana"/>
                <a:cs typeface="Verdana"/>
                <a:sym typeface="Verdana"/>
              </a:rPr>
              <a:t>Assisting with demonstrations</a:t>
            </a:r>
          </a:p>
          <a:p>
            <a:pPr marL="0" marR="0" lvl="0" indent="0" algn="l" rtl="0">
              <a:lnSpc>
                <a:spcPct val="90000"/>
              </a:lnSpc>
              <a:spcBef>
                <a:spcPts val="560"/>
              </a:spcBef>
              <a:spcAft>
                <a:spcPts val="0"/>
              </a:spcAft>
              <a:buNone/>
            </a:pPr>
            <a:endParaRPr sz="2400">
              <a:latin typeface="Verdana"/>
              <a:ea typeface="Verdana"/>
              <a:cs typeface="Verdana"/>
              <a:sym typeface="Verdana"/>
            </a:endParaRPr>
          </a:p>
          <a:p>
            <a:pPr marL="342900" marR="0" lvl="0" indent="-317500" algn="l" rtl="0">
              <a:lnSpc>
                <a:spcPct val="90000"/>
              </a:lnSpc>
              <a:spcBef>
                <a:spcPts val="560"/>
              </a:spcBef>
              <a:spcAft>
                <a:spcPts val="0"/>
              </a:spcAft>
              <a:buClr>
                <a:schemeClr val="dk1"/>
              </a:buClr>
              <a:buSzPct val="100000"/>
              <a:buFont typeface="Arial"/>
              <a:buChar char="•"/>
            </a:pPr>
            <a:r>
              <a:rPr lang="en-US" sz="2400" b="0" i="0" u="none" strike="noStrike" cap="none">
                <a:solidFill>
                  <a:schemeClr val="dk1"/>
                </a:solidFill>
                <a:latin typeface="Verdana"/>
                <a:ea typeface="Verdana"/>
                <a:cs typeface="Verdana"/>
                <a:sym typeface="Verdana"/>
              </a:rPr>
              <a:t>Teaching outdoor skills to younger Scouts </a:t>
            </a:r>
          </a:p>
          <a:p>
            <a:pPr marL="342900" marR="0" lvl="0" indent="-342900" algn="l" rtl="0">
              <a:lnSpc>
                <a:spcPct val="90000"/>
              </a:lnSpc>
              <a:spcBef>
                <a:spcPts val="560"/>
              </a:spcBef>
              <a:spcAft>
                <a:spcPts val="0"/>
              </a:spcAft>
              <a:buClr>
                <a:schemeClr val="dk1"/>
              </a:buClr>
              <a:buSzPct val="25000"/>
              <a:buFont typeface="Noto Sans Symbols"/>
              <a:buNone/>
            </a:pPr>
            <a:endParaRPr sz="24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480"/>
              </a:spcBef>
              <a:spcAft>
                <a:spcPts val="0"/>
              </a:spcAft>
              <a:buClr>
                <a:schemeClr val="dk1"/>
              </a:buClr>
              <a:buSzPct val="100000"/>
              <a:buFont typeface="Arial"/>
              <a:buNone/>
            </a:pPr>
            <a:endParaRPr sz="2400" b="0" i="0" u="none" strike="noStrike" cap="none">
              <a:solidFill>
                <a:srgbClr val="0000FF"/>
              </a:solidFill>
              <a:latin typeface="Calibri"/>
              <a:ea typeface="Calibri"/>
              <a:cs typeface="Calibri"/>
              <a:sym typeface="Calibri"/>
            </a:endParaRPr>
          </a:p>
        </p:txBody>
      </p:sp>
      <p:sp>
        <p:nvSpPr>
          <p:cNvPr id="415" name="Shape 415"/>
          <p:cNvSpPr txBox="1"/>
          <p:nvPr/>
        </p:nvSpPr>
        <p:spPr>
          <a:xfrm>
            <a:off x="152400" y="457200"/>
            <a:ext cx="23598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3600" b="1">
                <a:solidFill>
                  <a:schemeClr val="dk1"/>
                </a:solidFill>
                <a:latin typeface="Verdana"/>
                <a:ea typeface="Verdana"/>
                <a:cs typeface="Verdana"/>
                <a:sym typeface="Verdana"/>
              </a:rPr>
              <a:t>TIP #10</a:t>
            </a:r>
          </a:p>
        </p:txBody>
      </p:sp>
      <p:sp>
        <p:nvSpPr>
          <p:cNvPr id="416" name="Shape 416"/>
          <p:cNvSpPr/>
          <p:nvPr/>
        </p:nvSpPr>
        <p:spPr>
          <a:xfrm>
            <a:off x="190500" y="1021800"/>
            <a:ext cx="86868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2400" b="1">
              <a:latin typeface="Verdana"/>
              <a:ea typeface="Verdana"/>
              <a:cs typeface="Verdana"/>
              <a:sym typeface="Verdana"/>
            </a:endParaRPr>
          </a:p>
          <a:p>
            <a:pPr marL="0" marR="0" lvl="0" indent="0" algn="l" rtl="0">
              <a:spcBef>
                <a:spcPts val="0"/>
              </a:spcBef>
              <a:spcAft>
                <a:spcPts val="0"/>
              </a:spcAft>
              <a:buSzPct val="25000"/>
              <a:buNone/>
            </a:pPr>
            <a:r>
              <a:rPr lang="en-US" sz="2400" b="1">
                <a:solidFill>
                  <a:srgbClr val="000000"/>
                </a:solidFill>
                <a:latin typeface="Verdana"/>
                <a:ea typeface="Verdana"/>
                <a:cs typeface="Verdana"/>
                <a:sym typeface="Verdana"/>
              </a:rPr>
              <a:t>Offer opportunities for purposeful movement</a:t>
            </a:r>
          </a:p>
        </p:txBody>
      </p:sp>
      <p:pic>
        <p:nvPicPr>
          <p:cNvPr id="417" name="Shape 417" descr="2013">
            <a:hlinkClick r:id="rId3"/>
          </p:cNvPr>
          <p:cNvPicPr preferRelativeResize="0">
            <a:picLocks noGrp="1"/>
          </p:cNvPicPr>
          <p:nvPr>
            <p:ph type="body" idx="4294967295"/>
          </p:nvPr>
        </p:nvPicPr>
        <p:blipFill rotWithShape="1">
          <a:blip r:embed="rId4">
            <a:alphaModFix/>
          </a:blip>
          <a:srcRect r="-18301"/>
          <a:stretch/>
        </p:blipFill>
        <p:spPr>
          <a:xfrm>
            <a:off x="6517500" y="2130574"/>
            <a:ext cx="2359800" cy="2412600"/>
          </a:xfrm>
          <a:prstGeom prst="rect">
            <a:avLst/>
          </a:prstGeom>
          <a:noFill/>
          <a:ln>
            <a:noFill/>
          </a:ln>
        </p:spPr>
      </p:pic>
    </p:spTree>
    <p:extLst>
      <p:ext uri="{BB962C8B-B14F-4D97-AF65-F5344CB8AC3E}">
        <p14:creationId xmlns:p14="http://schemas.microsoft.com/office/powerpoint/2010/main" val="10131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784025"/>
            <a:ext cx="8229600" cy="982500"/>
          </a:xfrm>
          <a:prstGeom prst="rect">
            <a:avLst/>
          </a:prstGeom>
        </p:spPr>
        <p:txBody>
          <a:bodyPr wrap="square" lIns="91425" tIns="91425" rIns="91425" bIns="91425" anchor="ctr" anchorCtr="0">
            <a:noAutofit/>
          </a:bodyPr>
          <a:lstStyle/>
          <a:p>
            <a:pPr lvl="0">
              <a:spcBef>
                <a:spcPts val="0"/>
              </a:spcBef>
              <a:buNone/>
            </a:pPr>
            <a:r>
              <a:rPr lang="en-US" sz="3600"/>
              <a:t>Leader actions that can trigger responses</a:t>
            </a:r>
          </a:p>
        </p:txBody>
      </p:sp>
      <p:sp>
        <p:nvSpPr>
          <p:cNvPr id="424" name="Shape 424"/>
          <p:cNvSpPr txBox="1">
            <a:spLocks noGrp="1"/>
          </p:cNvSpPr>
          <p:nvPr>
            <p:ph type="body" idx="1"/>
          </p:nvPr>
        </p:nvSpPr>
        <p:spPr>
          <a:xfrm>
            <a:off x="457200" y="2126800"/>
            <a:ext cx="8229600" cy="3283200"/>
          </a:xfrm>
          <a:prstGeom prst="rect">
            <a:avLst/>
          </a:prstGeom>
        </p:spPr>
        <p:txBody>
          <a:bodyPr wrap="square" lIns="91425" tIns="91425" rIns="91425" bIns="91425" anchor="t" anchorCtr="0">
            <a:noAutofit/>
          </a:bodyPr>
          <a:lstStyle/>
          <a:p>
            <a:pPr marL="457200" lvl="0" indent="-228600" rtl="0">
              <a:lnSpc>
                <a:spcPct val="115000"/>
              </a:lnSpc>
              <a:spcBef>
                <a:spcPts val="0"/>
              </a:spcBef>
              <a:spcAft>
                <a:spcPts val="90"/>
              </a:spcAft>
            </a:pPr>
            <a:r>
              <a:rPr lang="en-US"/>
              <a:t>Remember to use the “Golden Rule”</a:t>
            </a:r>
          </a:p>
          <a:p>
            <a:pPr marL="457200" lvl="0" indent="-228600" rtl="0">
              <a:lnSpc>
                <a:spcPct val="115000"/>
              </a:lnSpc>
              <a:spcBef>
                <a:spcPts val="0"/>
              </a:spcBef>
              <a:spcAft>
                <a:spcPts val="90"/>
              </a:spcAft>
            </a:pPr>
            <a:r>
              <a:rPr lang="en-US"/>
              <a:t>Beware of some reactions that can have negative responses</a:t>
            </a:r>
          </a:p>
          <a:p>
            <a:pPr marL="457200" lvl="0" indent="-228600" rtl="0">
              <a:lnSpc>
                <a:spcPct val="115000"/>
              </a:lnSpc>
              <a:spcBef>
                <a:spcPts val="0"/>
              </a:spcBef>
              <a:spcAft>
                <a:spcPts val="90"/>
              </a:spcAft>
            </a:pPr>
            <a:r>
              <a:rPr lang="en-US"/>
              <a:t>Some techniques can also “Backfire”</a:t>
            </a:r>
          </a:p>
        </p:txBody>
      </p:sp>
    </p:spTree>
    <p:extLst>
      <p:ext uri="{BB962C8B-B14F-4D97-AF65-F5344CB8AC3E}">
        <p14:creationId xmlns:p14="http://schemas.microsoft.com/office/powerpoint/2010/main" val="66825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0" y="685800"/>
            <a:ext cx="9144000" cy="2133599"/>
          </a:xfrm>
          <a:prstGeom prst="rect">
            <a:avLst/>
          </a:prstGeom>
          <a:noFill/>
          <a:ln>
            <a:noFill/>
          </a:ln>
        </p:spPr>
        <p:txBody>
          <a:bodyPr wrap="square" lIns="91425" tIns="45700" rIns="91425" bIns="45700" anchor="t" anchorCtr="0">
            <a:noAutofit/>
          </a:bodyPr>
          <a:lstStyle/>
          <a:p>
            <a:pPr marL="342900" marR="0" lvl="0" indent="-342900" algn="ctr" rtl="0">
              <a:spcBef>
                <a:spcPts val="0"/>
              </a:spcBef>
              <a:spcAft>
                <a:spcPts val="0"/>
              </a:spcAft>
              <a:buClr>
                <a:schemeClr val="dk1"/>
              </a:buClr>
              <a:buSzPct val="25000"/>
              <a:buFont typeface="Noto Sans Symbols"/>
              <a:buNone/>
            </a:pPr>
            <a:r>
              <a:rPr lang="en-US" sz="3600" b="1" i="0" u="none" strike="noStrike" cap="none">
                <a:solidFill>
                  <a:schemeClr val="dk1"/>
                </a:solidFill>
                <a:latin typeface="Verdana"/>
                <a:ea typeface="Verdana"/>
                <a:cs typeface="Verdana"/>
                <a:sym typeface="Verdana"/>
              </a:rPr>
              <a:t>Scouting </a:t>
            </a:r>
          </a:p>
          <a:p>
            <a:pPr marL="342900" marR="0" lvl="0" indent="-342900" algn="ctr" rtl="0">
              <a:spcBef>
                <a:spcPts val="720"/>
              </a:spcBef>
              <a:spcAft>
                <a:spcPts val="0"/>
              </a:spcAft>
              <a:buClr>
                <a:schemeClr val="dk1"/>
              </a:buClr>
              <a:buSzPct val="25000"/>
              <a:buFont typeface="Noto Sans Symbols"/>
              <a:buNone/>
            </a:pPr>
            <a:r>
              <a:rPr lang="en-US" sz="3600" b="1" i="0" u="none" strike="noStrike" cap="none">
                <a:solidFill>
                  <a:schemeClr val="dk1"/>
                </a:solidFill>
                <a:latin typeface="Verdana"/>
                <a:ea typeface="Verdana"/>
                <a:cs typeface="Verdana"/>
                <a:sym typeface="Verdana"/>
              </a:rPr>
              <a:t>Is a Great Program</a:t>
            </a:r>
          </a:p>
          <a:p>
            <a:pPr marL="342900" marR="0" lvl="0" indent="-342900" algn="ctr" rtl="0">
              <a:spcBef>
                <a:spcPts val="720"/>
              </a:spcBef>
              <a:spcAft>
                <a:spcPts val="0"/>
              </a:spcAft>
              <a:buClr>
                <a:schemeClr val="dk1"/>
              </a:buClr>
              <a:buSzPct val="25000"/>
              <a:buFont typeface="Noto Sans Symbols"/>
              <a:buNone/>
            </a:pPr>
            <a:r>
              <a:rPr lang="en-US" sz="3600" b="1" i="0" u="none" strike="noStrike" cap="none">
                <a:solidFill>
                  <a:schemeClr val="dk1"/>
                </a:solidFill>
                <a:latin typeface="Verdana"/>
                <a:ea typeface="Verdana"/>
                <a:cs typeface="Verdana"/>
                <a:sym typeface="Verdana"/>
              </a:rPr>
              <a:t>for Youth With ADHD</a:t>
            </a:r>
          </a:p>
        </p:txBody>
      </p:sp>
      <p:pic>
        <p:nvPicPr>
          <p:cNvPr id="431" name="Shape 431"/>
          <p:cNvPicPr preferRelativeResize="0"/>
          <p:nvPr/>
        </p:nvPicPr>
        <p:blipFill rotWithShape="1">
          <a:blip r:embed="rId3">
            <a:alphaModFix/>
          </a:blip>
          <a:srcRect/>
          <a:stretch/>
        </p:blipFill>
        <p:spPr>
          <a:xfrm>
            <a:off x="990600" y="2743200"/>
            <a:ext cx="6280149" cy="3532187"/>
          </a:xfrm>
          <a:prstGeom prst="rect">
            <a:avLst/>
          </a:prstGeom>
          <a:noFill/>
          <a:ln>
            <a:noFill/>
          </a:ln>
        </p:spPr>
      </p:pic>
    </p:spTree>
    <p:extLst>
      <p:ext uri="{BB962C8B-B14F-4D97-AF65-F5344CB8AC3E}">
        <p14:creationId xmlns:p14="http://schemas.microsoft.com/office/powerpoint/2010/main" val="129807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47700" y="1087550"/>
            <a:ext cx="7848600" cy="4191000"/>
          </a:xfrm>
          <a:prstGeom prst="rect">
            <a:avLst/>
          </a:prstGeom>
          <a:noFill/>
          <a:ln>
            <a:noFill/>
          </a:ln>
        </p:spPr>
        <p:txBody>
          <a:bodyPr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ct val="25000"/>
              <a:buFont typeface="Noto Sans Symbols"/>
              <a:buNone/>
            </a:pPr>
            <a:r>
              <a:rPr lang="en-US" sz="2400" b="0" i="0" u="none" strike="noStrike" cap="none">
                <a:solidFill>
                  <a:schemeClr val="dk1"/>
                </a:solidFill>
                <a:latin typeface="Verdana"/>
                <a:ea typeface="Verdana"/>
                <a:cs typeface="Verdana"/>
                <a:sym typeface="Verdana"/>
              </a:rPr>
              <a:t>Through systematic  </a:t>
            </a:r>
            <a:r>
              <a:rPr lang="en-US" sz="2400" b="1" i="0" u="none" strike="noStrike" cap="none">
                <a:solidFill>
                  <a:schemeClr val="dk1"/>
                </a:solidFill>
                <a:latin typeface="Verdana"/>
                <a:ea typeface="Verdana"/>
                <a:cs typeface="Verdana"/>
                <a:sym typeface="Verdana"/>
              </a:rPr>
              <a:t>E</a:t>
            </a:r>
            <a:r>
              <a:rPr lang="en-US" sz="2400" b="0" i="0" u="none" strike="noStrike" cap="none">
                <a:solidFill>
                  <a:schemeClr val="dk1"/>
                </a:solidFill>
                <a:latin typeface="Verdana"/>
                <a:ea typeface="Verdana"/>
                <a:cs typeface="Verdana"/>
                <a:sym typeface="Verdana"/>
              </a:rPr>
              <a:t>xplanation,</a:t>
            </a:r>
          </a:p>
          <a:p>
            <a:pPr marL="342900" marR="0" lvl="0" indent="-342900" algn="l" rtl="0">
              <a:lnSpc>
                <a:spcPct val="150000"/>
              </a:lnSpc>
              <a:spcBef>
                <a:spcPts val="560"/>
              </a:spcBef>
              <a:spcAft>
                <a:spcPts val="0"/>
              </a:spcAft>
              <a:buClr>
                <a:schemeClr val="dk1"/>
              </a:buClr>
              <a:buSzPct val="25000"/>
              <a:buFont typeface="Noto Sans Symbols"/>
              <a:buNone/>
            </a:pPr>
            <a:r>
              <a:rPr lang="en-US" sz="2400" b="0" i="0" u="none" strike="noStrike" cap="none">
                <a:solidFill>
                  <a:schemeClr val="dk1"/>
                </a:solidFill>
                <a:latin typeface="Verdana"/>
                <a:ea typeface="Verdana"/>
                <a:cs typeface="Verdana"/>
                <a:sym typeface="Verdana"/>
              </a:rPr>
              <a:t>             interactive  </a:t>
            </a:r>
            <a:r>
              <a:rPr lang="en-US" sz="2400" b="1" i="0" u="none" strike="noStrike" cap="none">
                <a:solidFill>
                  <a:schemeClr val="dk1"/>
                </a:solidFill>
                <a:latin typeface="Verdana"/>
                <a:ea typeface="Verdana"/>
                <a:cs typeface="Verdana"/>
                <a:sym typeface="Verdana"/>
              </a:rPr>
              <a:t>D</a:t>
            </a:r>
            <a:r>
              <a:rPr lang="en-US" sz="2400" b="0" i="0" u="none" strike="noStrike" cap="none">
                <a:solidFill>
                  <a:schemeClr val="dk1"/>
                </a:solidFill>
                <a:latin typeface="Verdana"/>
                <a:ea typeface="Verdana"/>
                <a:cs typeface="Verdana"/>
                <a:sym typeface="Verdana"/>
              </a:rPr>
              <a:t>emonstration, </a:t>
            </a:r>
          </a:p>
          <a:p>
            <a:pPr marL="342900" marR="0" lvl="0" indent="-342900" algn="l" rtl="0">
              <a:lnSpc>
                <a:spcPct val="150000"/>
              </a:lnSpc>
              <a:spcBef>
                <a:spcPts val="560"/>
              </a:spcBef>
              <a:spcAft>
                <a:spcPts val="0"/>
              </a:spcAft>
              <a:buClr>
                <a:schemeClr val="dk1"/>
              </a:buClr>
              <a:buSzPct val="25000"/>
              <a:buFont typeface="Noto Sans Symbols"/>
              <a:buNone/>
            </a:pPr>
            <a:r>
              <a:rPr lang="en-US" sz="2400" b="0" i="0" u="none" strike="noStrike" cap="none">
                <a:solidFill>
                  <a:schemeClr val="dk1"/>
                </a:solidFill>
                <a:latin typeface="Verdana"/>
                <a:ea typeface="Verdana"/>
                <a:cs typeface="Verdana"/>
                <a:sym typeface="Verdana"/>
              </a:rPr>
              <a:t>                       and  </a:t>
            </a:r>
            <a:r>
              <a:rPr lang="en-US" sz="2400" b="1" i="0" u="none" strike="noStrike" cap="none">
                <a:solidFill>
                  <a:schemeClr val="dk1"/>
                </a:solidFill>
                <a:latin typeface="Verdana"/>
                <a:ea typeface="Verdana"/>
                <a:cs typeface="Verdana"/>
                <a:sym typeface="Verdana"/>
              </a:rPr>
              <a:t>G</a:t>
            </a:r>
            <a:r>
              <a:rPr lang="en-US" sz="2400" b="0" i="0" u="none" strike="noStrike" cap="none">
                <a:solidFill>
                  <a:schemeClr val="dk1"/>
                </a:solidFill>
                <a:latin typeface="Verdana"/>
                <a:ea typeface="Verdana"/>
                <a:cs typeface="Verdana"/>
                <a:sym typeface="Verdana"/>
              </a:rPr>
              <a:t>uided practice, </a:t>
            </a:r>
          </a:p>
          <a:p>
            <a:pPr marL="342900" marR="0" lvl="0" indent="-342900" algn="l" rtl="0">
              <a:lnSpc>
                <a:spcPct val="150000"/>
              </a:lnSpc>
              <a:spcBef>
                <a:spcPts val="560"/>
              </a:spcBef>
              <a:spcAft>
                <a:spcPts val="0"/>
              </a:spcAft>
              <a:buClr>
                <a:schemeClr val="dk1"/>
              </a:buClr>
              <a:buSzPct val="25000"/>
              <a:buFont typeface="Noto Sans Symbols"/>
              <a:buNone/>
            </a:pPr>
            <a:r>
              <a:rPr lang="en-US" sz="2400" b="0" i="0" u="none" strike="noStrike" cap="none">
                <a:solidFill>
                  <a:schemeClr val="dk1"/>
                </a:solidFill>
                <a:latin typeface="Verdana"/>
                <a:ea typeface="Verdana"/>
                <a:cs typeface="Verdana"/>
                <a:sym typeface="Verdana"/>
              </a:rPr>
              <a:t>                Scouting  </a:t>
            </a:r>
            <a:r>
              <a:rPr lang="en-US" sz="2400" b="1" i="0" u="none" strike="noStrike" cap="none">
                <a:solidFill>
                  <a:schemeClr val="dk1"/>
                </a:solidFill>
                <a:latin typeface="Verdana"/>
                <a:ea typeface="Verdana"/>
                <a:cs typeface="Verdana"/>
                <a:sym typeface="Verdana"/>
              </a:rPr>
              <a:t>E</a:t>
            </a:r>
            <a:r>
              <a:rPr lang="en-US" sz="2400" b="0" i="0" u="none" strike="noStrike" cap="none">
                <a:solidFill>
                  <a:schemeClr val="dk1"/>
                </a:solidFill>
                <a:latin typeface="Verdana"/>
                <a:ea typeface="Verdana"/>
                <a:cs typeface="Verdana"/>
                <a:sym typeface="Verdana"/>
              </a:rPr>
              <a:t>nables Scouts </a:t>
            </a:r>
          </a:p>
          <a:p>
            <a:pPr marL="342900" marR="0" lvl="0" indent="-342900" algn="l" rtl="0">
              <a:lnSpc>
                <a:spcPct val="150000"/>
              </a:lnSpc>
              <a:spcBef>
                <a:spcPts val="560"/>
              </a:spcBef>
              <a:spcAft>
                <a:spcPts val="0"/>
              </a:spcAft>
              <a:buClr>
                <a:schemeClr val="dk1"/>
              </a:buClr>
              <a:buSzPct val="25000"/>
              <a:buFont typeface="Noto Sans Symbols"/>
              <a:buNone/>
            </a:pPr>
            <a:endParaRPr sz="2400">
              <a:latin typeface="Verdana"/>
              <a:ea typeface="Verdana"/>
              <a:cs typeface="Verdana"/>
              <a:sym typeface="Verdana"/>
            </a:endParaRPr>
          </a:p>
          <a:p>
            <a:pPr marL="342900" marR="0" lvl="0" indent="-342900" algn="l" rtl="0">
              <a:lnSpc>
                <a:spcPct val="150000"/>
              </a:lnSpc>
              <a:spcBef>
                <a:spcPts val="560"/>
              </a:spcBef>
              <a:spcAft>
                <a:spcPts val="0"/>
              </a:spcAft>
              <a:buClr>
                <a:schemeClr val="dk1"/>
              </a:buClr>
              <a:buSzPct val="25000"/>
              <a:buFont typeface="Noto Sans Symbols"/>
              <a:buNone/>
            </a:pPr>
            <a:r>
              <a:rPr lang="en-US" sz="2400" b="0" i="0" u="none" strike="noStrike" cap="none">
                <a:solidFill>
                  <a:schemeClr val="dk1"/>
                </a:solidFill>
                <a:latin typeface="Verdana"/>
                <a:ea typeface="Verdana"/>
                <a:cs typeface="Verdana"/>
                <a:sym typeface="Verdana"/>
              </a:rPr>
              <a:t>with ADHD to discover and develop their </a:t>
            </a:r>
          </a:p>
          <a:p>
            <a:pPr marL="342900" marR="0" lvl="0" indent="-342900" algn="l" rtl="0">
              <a:lnSpc>
                <a:spcPct val="150000"/>
              </a:lnSpc>
              <a:spcBef>
                <a:spcPts val="560"/>
              </a:spcBef>
              <a:spcAft>
                <a:spcPts val="0"/>
              </a:spcAft>
              <a:buClr>
                <a:schemeClr val="dk1"/>
              </a:buClr>
              <a:buSzPct val="25000"/>
              <a:buFont typeface="Noto Sans Symbols"/>
              <a:buNone/>
            </a:pPr>
            <a:r>
              <a:rPr lang="en-US" sz="2400" b="0" i="0" u="none" strike="noStrike" cap="none">
                <a:solidFill>
                  <a:schemeClr val="dk1"/>
                </a:solidFill>
                <a:latin typeface="Verdana"/>
                <a:ea typeface="Verdana"/>
                <a:cs typeface="Verdana"/>
                <a:sym typeface="Verdana"/>
              </a:rPr>
              <a:t>unique strengths and interests. </a:t>
            </a:r>
          </a:p>
          <a:p>
            <a:pPr marL="342900" marR="0" lvl="0" indent="-342900" algn="l" rtl="0">
              <a:lnSpc>
                <a:spcPct val="150000"/>
              </a:lnSpc>
              <a:spcBef>
                <a:spcPts val="560"/>
              </a:spcBef>
              <a:spcAft>
                <a:spcPts val="0"/>
              </a:spcAft>
              <a:buClr>
                <a:schemeClr val="dk1"/>
              </a:buClr>
              <a:buSzPct val="25000"/>
              <a:buFont typeface="Noto Sans Symbols"/>
              <a:buNone/>
            </a:pPr>
            <a:endParaRPr sz="2400">
              <a:solidFill>
                <a:srgbClr val="0000FF"/>
              </a:solidFill>
              <a:latin typeface="Verdana"/>
              <a:ea typeface="Verdana"/>
              <a:cs typeface="Verdana"/>
              <a:sym typeface="Verdana"/>
            </a:endParaRPr>
          </a:p>
        </p:txBody>
      </p:sp>
    </p:spTree>
    <p:extLst>
      <p:ext uri="{BB962C8B-B14F-4D97-AF65-F5344CB8AC3E}">
        <p14:creationId xmlns:p14="http://schemas.microsoft.com/office/powerpoint/2010/main" val="395304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329550" y="706900"/>
            <a:ext cx="8052300" cy="1040100"/>
          </a:xfrm>
          <a:prstGeom prst="rect">
            <a:avLst/>
          </a:prstGeom>
        </p:spPr>
        <p:txBody>
          <a:bodyPr wrap="square" lIns="91425" tIns="91425" rIns="91425" bIns="91425" anchor="ctr" anchorCtr="0">
            <a:noAutofit/>
          </a:bodyPr>
          <a:lstStyle/>
          <a:p>
            <a:pPr lvl="0">
              <a:spcBef>
                <a:spcPts val="0"/>
              </a:spcBef>
              <a:buNone/>
            </a:pPr>
            <a:r>
              <a:rPr lang="en-US" sz="3600">
                <a:latin typeface="Verdana"/>
                <a:ea typeface="Verdana"/>
                <a:cs typeface="Verdana"/>
                <a:sym typeface="Verdana"/>
              </a:rPr>
              <a:t>Attention-Deficit/Hyperactivity Disorder</a:t>
            </a:r>
          </a:p>
        </p:txBody>
      </p:sp>
      <p:sp>
        <p:nvSpPr>
          <p:cNvPr id="282" name="Shape 282"/>
          <p:cNvSpPr txBox="1">
            <a:spLocks noGrp="1"/>
          </p:cNvSpPr>
          <p:nvPr>
            <p:ph type="subTitle" idx="1"/>
          </p:nvPr>
        </p:nvSpPr>
        <p:spPr>
          <a:xfrm>
            <a:off x="566375" y="1932275"/>
            <a:ext cx="7887600" cy="3671700"/>
          </a:xfrm>
          <a:prstGeom prst="rect">
            <a:avLst/>
          </a:prstGeom>
        </p:spPr>
        <p:txBody>
          <a:bodyPr wrap="square" lIns="91425" tIns="91425" rIns="91425" bIns="91425" anchor="t" anchorCtr="0">
            <a:noAutofit/>
          </a:bodyPr>
          <a:lstStyle/>
          <a:p>
            <a:pPr lvl="0">
              <a:spcBef>
                <a:spcPts val="0"/>
              </a:spcBef>
              <a:buNone/>
            </a:pPr>
            <a:r>
              <a:rPr lang="en-US" sz="2400" dirty="0">
                <a:solidFill>
                  <a:srgbClr val="000000"/>
                </a:solidFill>
                <a:latin typeface="Verdana"/>
                <a:ea typeface="Verdana"/>
                <a:cs typeface="Verdana"/>
                <a:sym typeface="Verdana"/>
              </a:rPr>
              <a:t>The DSM - 5 diagnostic criteria for ADHD is: </a:t>
            </a:r>
          </a:p>
          <a:p>
            <a:pPr lvl="0">
              <a:spcBef>
                <a:spcPts val="0"/>
              </a:spcBef>
              <a:buNone/>
            </a:pPr>
            <a:r>
              <a:rPr lang="en-US" sz="3000" dirty="0">
                <a:solidFill>
                  <a:srgbClr val="000000"/>
                </a:solidFill>
                <a:latin typeface="Verdana"/>
                <a:ea typeface="Verdana"/>
                <a:cs typeface="Verdana"/>
                <a:sym typeface="Verdana"/>
              </a:rPr>
              <a:t> </a:t>
            </a:r>
          </a:p>
          <a:p>
            <a:pPr lvl="0" algn="l" rtl="0">
              <a:spcBef>
                <a:spcPts val="0"/>
              </a:spcBef>
              <a:buNone/>
            </a:pPr>
            <a:r>
              <a:rPr lang="en-US" sz="2400" dirty="0">
                <a:solidFill>
                  <a:srgbClr val="000000"/>
                </a:solidFill>
                <a:latin typeface="Verdana"/>
                <a:ea typeface="Verdana"/>
                <a:cs typeface="Verdana"/>
                <a:sym typeface="Verdana"/>
              </a:rPr>
              <a:t>A persistent pattern of inattention and/or hyperactivity/impulsivity that interferes with functioning or development as characterized by:</a:t>
            </a:r>
          </a:p>
          <a:p>
            <a:pPr lvl="0" algn="l" rtl="0">
              <a:spcBef>
                <a:spcPts val="0"/>
              </a:spcBef>
              <a:buNone/>
            </a:pPr>
            <a:r>
              <a:rPr lang="en-US" sz="2400" dirty="0">
                <a:solidFill>
                  <a:srgbClr val="000000"/>
                </a:solidFill>
                <a:latin typeface="Verdana"/>
                <a:ea typeface="Verdana"/>
                <a:cs typeface="Verdana"/>
                <a:sym typeface="Verdana"/>
              </a:rPr>
              <a:t> -Inattention</a:t>
            </a:r>
          </a:p>
          <a:p>
            <a:pPr lvl="0" algn="l">
              <a:spcBef>
                <a:spcPts val="0"/>
              </a:spcBef>
            </a:pPr>
            <a:r>
              <a:rPr lang="en-US" sz="1800" dirty="0">
                <a:solidFill>
                  <a:srgbClr val="000000"/>
                </a:solidFill>
                <a:latin typeface="Verdana"/>
                <a:ea typeface="Verdana"/>
                <a:cs typeface="Verdana"/>
                <a:sym typeface="Verdana"/>
              </a:rPr>
              <a:t> -</a:t>
            </a:r>
            <a:r>
              <a:rPr lang="en-US" sz="2400" dirty="0">
                <a:solidFill>
                  <a:srgbClr val="000000"/>
                </a:solidFill>
                <a:latin typeface="Verdana"/>
                <a:ea typeface="Verdana"/>
                <a:cs typeface="Verdana"/>
                <a:sym typeface="Verdana"/>
              </a:rPr>
              <a:t>Hyperactivity and impulsivity</a:t>
            </a:r>
          </a:p>
        </p:txBody>
      </p:sp>
    </p:spTree>
    <p:extLst>
      <p:ext uri="{BB962C8B-B14F-4D97-AF65-F5344CB8AC3E}">
        <p14:creationId xmlns:p14="http://schemas.microsoft.com/office/powerpoint/2010/main" val="340269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457200"/>
            <a:ext cx="7499349" cy="762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a:solidFill>
                  <a:schemeClr val="dk1"/>
                </a:solidFill>
                <a:latin typeface="Verdana"/>
                <a:ea typeface="Verdana"/>
                <a:cs typeface="Verdana"/>
                <a:sym typeface="Verdana"/>
              </a:rPr>
              <a:t>Resources:</a:t>
            </a:r>
          </a:p>
        </p:txBody>
      </p:sp>
      <p:sp>
        <p:nvSpPr>
          <p:cNvPr id="444" name="Shape 444"/>
          <p:cNvSpPr txBox="1"/>
          <p:nvPr/>
        </p:nvSpPr>
        <p:spPr>
          <a:xfrm>
            <a:off x="1053450" y="1434475"/>
            <a:ext cx="7467600" cy="45243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highlight>
                  <a:srgbClr val="F3F3F3"/>
                </a:highlight>
                <a:latin typeface="Verdana"/>
                <a:ea typeface="Verdana"/>
                <a:cs typeface="Verdana"/>
                <a:sym typeface="Verdana"/>
              </a:rPr>
              <a:t>Scouting.org</a:t>
            </a:r>
          </a:p>
          <a:p>
            <a:pPr marL="0" marR="0" lvl="0" indent="0" algn="l" rtl="0">
              <a:spcBef>
                <a:spcPts val="0"/>
              </a:spcBef>
              <a:spcAft>
                <a:spcPts val="0"/>
              </a:spcAft>
              <a:buSzPct val="25000"/>
              <a:buNone/>
            </a:pPr>
            <a:r>
              <a:rPr lang="en-US" sz="1800" u="sng">
                <a:solidFill>
                  <a:srgbClr val="0000FF"/>
                </a:solidFill>
                <a:highlight>
                  <a:srgbClr val="F3F3F3"/>
                </a:highlight>
                <a:latin typeface="Verdana"/>
                <a:ea typeface="Verdana"/>
                <a:cs typeface="Verdana"/>
                <a:sym typeface="Verdana"/>
              </a:rPr>
              <a:t>http://www.scouting.org/scoutsource/boyscouts/thebuildingblocksofscouting/disabilities.aspx</a:t>
            </a:r>
          </a:p>
          <a:p>
            <a:pPr marL="0" marR="0" lvl="0" indent="0" algn="l" rtl="0">
              <a:spcBef>
                <a:spcPts val="0"/>
              </a:spcBef>
              <a:spcAft>
                <a:spcPts val="0"/>
              </a:spcAft>
              <a:buNone/>
            </a:pPr>
            <a:endParaRPr sz="1800">
              <a:solidFill>
                <a:schemeClr val="dk1"/>
              </a:solidFill>
              <a:latin typeface="Verdana"/>
              <a:ea typeface="Verdana"/>
              <a:cs typeface="Verdana"/>
              <a:sym typeface="Verdana"/>
            </a:endParaRPr>
          </a:p>
          <a:p>
            <a:pPr marL="0" marR="0" lvl="0" indent="0" algn="l" rtl="0">
              <a:spcBef>
                <a:spcPts val="0"/>
              </a:spcBef>
              <a:spcAft>
                <a:spcPts val="0"/>
              </a:spcAft>
              <a:buSzPct val="25000"/>
              <a:buNone/>
            </a:pPr>
            <a:r>
              <a:rPr lang="en-US" sz="1800">
                <a:solidFill>
                  <a:schemeClr val="dk1"/>
                </a:solidFill>
                <a:latin typeface="Verdana"/>
                <a:ea typeface="Verdana"/>
                <a:cs typeface="Verdana"/>
                <a:sym typeface="Verdana"/>
              </a:rPr>
              <a:t>Children and Adults with Attention Deficit/Hyperactivity Disorder </a:t>
            </a:r>
            <a:r>
              <a:rPr lang="en-US" sz="1800" u="sng">
                <a:solidFill>
                  <a:schemeClr val="hlink"/>
                </a:solidFill>
                <a:latin typeface="Verdana"/>
                <a:ea typeface="Verdana"/>
                <a:cs typeface="Verdana"/>
                <a:sym typeface="Verdana"/>
                <a:hlinkClick r:id="rId3"/>
              </a:rPr>
              <a:t>http://chadd.org</a:t>
            </a:r>
          </a:p>
          <a:p>
            <a:pPr marL="0" marR="0" lvl="0" indent="0" algn="l" rtl="0">
              <a:spcBef>
                <a:spcPts val="0"/>
              </a:spcBef>
              <a:spcAft>
                <a:spcPts val="0"/>
              </a:spcAft>
              <a:buNone/>
            </a:pPr>
            <a:endParaRPr sz="1800">
              <a:solidFill>
                <a:schemeClr val="dk1"/>
              </a:solidFill>
              <a:latin typeface="Verdana"/>
              <a:ea typeface="Verdana"/>
              <a:cs typeface="Verdana"/>
              <a:sym typeface="Verdana"/>
            </a:endParaRPr>
          </a:p>
          <a:p>
            <a:pPr marL="0" marR="0" lvl="0" indent="0" algn="l" rtl="0">
              <a:spcBef>
                <a:spcPts val="0"/>
              </a:spcBef>
              <a:spcAft>
                <a:spcPts val="0"/>
              </a:spcAft>
              <a:buSzPct val="25000"/>
              <a:buNone/>
            </a:pPr>
            <a:r>
              <a:rPr lang="en-US" sz="1800">
                <a:solidFill>
                  <a:schemeClr val="dk1"/>
                </a:solidFill>
                <a:latin typeface="Cabin"/>
                <a:ea typeface="Cabin"/>
                <a:cs typeface="Cabin"/>
                <a:sym typeface="Cabin"/>
              </a:rPr>
              <a:t>Attention Deficit Disorder Association</a:t>
            </a:r>
          </a:p>
          <a:p>
            <a:pPr marL="0" marR="0" lvl="0" indent="0" algn="l" rtl="0">
              <a:spcBef>
                <a:spcPts val="0"/>
              </a:spcBef>
              <a:spcAft>
                <a:spcPts val="0"/>
              </a:spcAft>
              <a:buSzPct val="25000"/>
              <a:buNone/>
            </a:pPr>
            <a:r>
              <a:rPr lang="en-US" sz="1800" u="sng">
                <a:solidFill>
                  <a:schemeClr val="hlink"/>
                </a:solidFill>
                <a:latin typeface="Cabin"/>
                <a:ea typeface="Cabin"/>
                <a:cs typeface="Cabin"/>
                <a:sym typeface="Cabin"/>
                <a:hlinkClick r:id="rId4"/>
              </a:rPr>
              <a:t>http://www.add.org</a:t>
            </a:r>
          </a:p>
          <a:p>
            <a:pPr marL="0" marR="0" lvl="0" indent="0" algn="l" rtl="0">
              <a:spcBef>
                <a:spcPts val="0"/>
              </a:spcBef>
              <a:spcAft>
                <a:spcPts val="0"/>
              </a:spcAft>
              <a:buNone/>
            </a:pPr>
            <a:endParaRPr sz="1800">
              <a:solidFill>
                <a:schemeClr val="dk1"/>
              </a:solidFill>
              <a:latin typeface="Cabin"/>
              <a:ea typeface="Cabin"/>
              <a:cs typeface="Cabin"/>
              <a:sym typeface="Cabin"/>
            </a:endParaRPr>
          </a:p>
          <a:p>
            <a:pPr marL="0" marR="0" lvl="0" indent="0" algn="l" rtl="0">
              <a:spcBef>
                <a:spcPts val="0"/>
              </a:spcBef>
              <a:spcAft>
                <a:spcPts val="0"/>
              </a:spcAft>
              <a:buSzPct val="25000"/>
              <a:buNone/>
            </a:pPr>
            <a:r>
              <a:rPr lang="en-US" sz="1800">
                <a:solidFill>
                  <a:schemeClr val="dk1"/>
                </a:solidFill>
                <a:latin typeface="Cabin"/>
                <a:ea typeface="Cabin"/>
                <a:cs typeface="Cabin"/>
                <a:sym typeface="Cabin"/>
              </a:rPr>
              <a:t>Scouting Magazine</a:t>
            </a:r>
          </a:p>
          <a:p>
            <a:pPr marL="0" marR="0" lvl="0" indent="0" algn="l" rtl="0">
              <a:spcBef>
                <a:spcPts val="0"/>
              </a:spcBef>
              <a:spcAft>
                <a:spcPts val="0"/>
              </a:spcAft>
              <a:buSzPct val="25000"/>
              <a:buNone/>
            </a:pPr>
            <a:r>
              <a:rPr lang="en-US" sz="1800" u="sng">
                <a:solidFill>
                  <a:schemeClr val="hlink"/>
                </a:solidFill>
                <a:latin typeface="Cabin"/>
                <a:ea typeface="Cabin"/>
                <a:cs typeface="Cabin"/>
                <a:sym typeface="Cabin"/>
                <a:hlinkClick r:id="rId5"/>
              </a:rPr>
              <a:t>http://scoutingmagazine.org/2013/12/help-scouts-adhd-succeed-without-hurting-anyones-feelings/</a:t>
            </a:r>
          </a:p>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Tree>
    <p:extLst>
      <p:ext uri="{BB962C8B-B14F-4D97-AF65-F5344CB8AC3E}">
        <p14:creationId xmlns:p14="http://schemas.microsoft.com/office/powerpoint/2010/main" val="215254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Shape 286"/>
        <p:cNvGrpSpPr/>
        <p:nvPr/>
      </p:nvGrpSpPr>
      <p:grpSpPr>
        <a:xfrm>
          <a:off x="0" y="0"/>
          <a:ext cx="0" cy="0"/>
          <a:chOff x="0" y="0"/>
          <a:chExt cx="0" cy="0"/>
        </a:xfrm>
      </p:grpSpPr>
      <p:pic>
        <p:nvPicPr>
          <p:cNvPr id="287" name="Shape 287" descr="Iceberg below the surface"/>
          <p:cNvPicPr preferRelativeResize="0"/>
          <p:nvPr/>
        </p:nvPicPr>
        <p:blipFill rotWithShape="1">
          <a:blip r:embed="rId3">
            <a:alphaModFix/>
          </a:blip>
          <a:srcRect b="68889"/>
          <a:stretch/>
        </p:blipFill>
        <p:spPr>
          <a:xfrm>
            <a:off x="0" y="0"/>
            <a:ext cx="9144000" cy="2133600"/>
          </a:xfrm>
          <a:prstGeom prst="rect">
            <a:avLst/>
          </a:prstGeom>
          <a:noFill/>
          <a:ln>
            <a:noFill/>
          </a:ln>
        </p:spPr>
      </p:pic>
      <p:sp>
        <p:nvSpPr>
          <p:cNvPr id="288" name="Shape 288"/>
          <p:cNvSpPr txBox="1"/>
          <p:nvPr/>
        </p:nvSpPr>
        <p:spPr>
          <a:xfrm>
            <a:off x="150125" y="990600"/>
            <a:ext cx="2479500" cy="4572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Hyperactivity</a:t>
            </a:r>
          </a:p>
        </p:txBody>
      </p:sp>
      <p:sp>
        <p:nvSpPr>
          <p:cNvPr id="289" name="Shape 289"/>
          <p:cNvSpPr txBox="1"/>
          <p:nvPr/>
        </p:nvSpPr>
        <p:spPr>
          <a:xfrm>
            <a:off x="3429000" y="762000"/>
            <a:ext cx="2209799" cy="4572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Impulsivity</a:t>
            </a:r>
          </a:p>
        </p:txBody>
      </p:sp>
      <p:sp>
        <p:nvSpPr>
          <p:cNvPr id="290" name="Shape 290"/>
          <p:cNvSpPr txBox="1"/>
          <p:nvPr/>
        </p:nvSpPr>
        <p:spPr>
          <a:xfrm>
            <a:off x="7223125" y="955675"/>
            <a:ext cx="184149" cy="4572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1" name="Shape 291"/>
          <p:cNvSpPr txBox="1"/>
          <p:nvPr/>
        </p:nvSpPr>
        <p:spPr>
          <a:xfrm>
            <a:off x="6781800" y="990600"/>
            <a:ext cx="2133599" cy="4572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Tahoma"/>
                <a:ea typeface="Tahoma"/>
                <a:cs typeface="Tahoma"/>
                <a:sym typeface="Tahoma"/>
              </a:rPr>
              <a:t>Inattention</a:t>
            </a:r>
          </a:p>
        </p:txBody>
      </p:sp>
      <p:sp>
        <p:nvSpPr>
          <p:cNvPr id="292" name="Shape 292"/>
          <p:cNvSpPr txBox="1"/>
          <p:nvPr/>
        </p:nvSpPr>
        <p:spPr>
          <a:xfrm>
            <a:off x="381000" y="148199"/>
            <a:ext cx="8305800" cy="6138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a:ln>
                  <a:noFill/>
                </a:ln>
                <a:solidFill>
                  <a:srgbClr val="FFFFFF"/>
                </a:solidFill>
                <a:effectLst/>
                <a:uLnTx/>
                <a:uFillTx/>
                <a:latin typeface="Verdana"/>
                <a:ea typeface="Verdana"/>
                <a:cs typeface="Verdana"/>
                <a:sym typeface="Verdana"/>
              </a:rPr>
              <a:t>Characteristics of ADHD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1"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1"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1"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3" name="Shape 293"/>
          <p:cNvSpPr txBox="1"/>
          <p:nvPr/>
        </p:nvSpPr>
        <p:spPr>
          <a:xfrm>
            <a:off x="1737900" y="2284850"/>
            <a:ext cx="6277800" cy="9144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3600" b="1" i="1" u="none" strike="noStrike" kern="0" cap="none" spc="0" normalizeH="0" baseline="0" noProof="0">
                <a:ln>
                  <a:noFill/>
                </a:ln>
                <a:solidFill>
                  <a:srgbClr val="0000FF"/>
                </a:solidFill>
                <a:effectLst/>
                <a:uLnTx/>
                <a:uFillTx/>
                <a:latin typeface="Verdana"/>
                <a:ea typeface="Verdana"/>
                <a:cs typeface="Verdana"/>
                <a:sym typeface="Verdana"/>
              </a:rPr>
              <a:t>The Tip of the Iceberg</a:t>
            </a:r>
            <a:r>
              <a:rPr kumimoji="0" lang="en-US" sz="4400" b="1" i="0" u="none" strike="noStrike" kern="0" cap="none" spc="0" normalizeH="0" baseline="0" noProof="0">
                <a:ln>
                  <a:noFill/>
                </a:ln>
                <a:solidFill>
                  <a:srgbClr val="0000FF"/>
                </a:solidFill>
                <a:effectLst/>
                <a:uLnTx/>
                <a:uFillTx/>
                <a:latin typeface="Tahoma"/>
                <a:ea typeface="Tahoma"/>
                <a:cs typeface="Tahoma"/>
                <a:sym typeface="Tahoma"/>
              </a:rPr>
              <a:t> </a:t>
            </a:r>
          </a:p>
        </p:txBody>
      </p:sp>
      <p:sp>
        <p:nvSpPr>
          <p:cNvPr id="294" name="Shape 294"/>
          <p:cNvSpPr txBox="1"/>
          <p:nvPr/>
        </p:nvSpPr>
        <p:spPr>
          <a:xfrm>
            <a:off x="1143000" y="6156325"/>
            <a:ext cx="7467600" cy="7620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4400" b="0" i="1" u="none" strike="noStrike" kern="0" cap="none" spc="0" normalizeH="0" baseline="0" noProof="0">
                <a:ln>
                  <a:noFill/>
                </a:ln>
                <a:solidFill>
                  <a:srgbClr val="FFFFFF"/>
                </a:solidFill>
                <a:effectLst/>
                <a:uLnTx/>
                <a:uFillTx/>
                <a:latin typeface="Tahoma"/>
                <a:ea typeface="Tahoma"/>
                <a:cs typeface="Tahoma"/>
                <a:sym typeface="Tahoma"/>
              </a:rPr>
              <a:t>Hidden below the surface</a:t>
            </a:r>
          </a:p>
        </p:txBody>
      </p:sp>
    </p:spTree>
    <p:extLst>
      <p:ext uri="{BB962C8B-B14F-4D97-AF65-F5344CB8AC3E}">
        <p14:creationId xmlns:p14="http://schemas.microsoft.com/office/powerpoint/2010/main" val="322977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288"/>
                                        </p:tgtEl>
                                        <p:attrNameLst>
                                          <p:attrName>style.visibility</p:attrName>
                                        </p:attrNameLst>
                                      </p:cBhvr>
                                      <p:to>
                                        <p:strVal val="visible"/>
                                      </p:to>
                                    </p:set>
                                    <p:animEffect transition="in" filter="fade">
                                      <p:cBhvr>
                                        <p:cTn id="11" dur="1000"/>
                                        <p:tgtEl>
                                          <p:spTgt spid="28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89"/>
                                        </p:tgtEl>
                                        <p:attrNameLst>
                                          <p:attrName>style.visibility</p:attrName>
                                        </p:attrNameLst>
                                      </p:cBhvr>
                                      <p:to>
                                        <p:strVal val="visible"/>
                                      </p:to>
                                    </p:set>
                                    <p:animEffect transition="in" filter="fade">
                                      <p:cBhvr>
                                        <p:cTn id="15" dur="1000"/>
                                        <p:tgtEl>
                                          <p:spTgt spid="28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91"/>
                                        </p:tgtEl>
                                        <p:attrNameLst>
                                          <p:attrName>style.visibility</p:attrName>
                                        </p:attrNameLst>
                                      </p:cBhvr>
                                      <p:to>
                                        <p:strVal val="visible"/>
                                      </p:to>
                                    </p:set>
                                    <p:animEffect transition="in" filter="fade">
                                      <p:cBhvr>
                                        <p:cTn id="19" dur="1000"/>
                                        <p:tgtEl>
                                          <p:spTgt spid="291"/>
                                        </p:tgtEl>
                                      </p:cBhvr>
                                    </p:animEffect>
                                  </p:childTnLst>
                                </p:cTn>
                              </p:par>
                            </p:childTnLst>
                          </p:cTn>
                        </p:par>
                        <p:par>
                          <p:cTn id="20" fill="hold">
                            <p:stCondLst>
                              <p:cond delay="3500"/>
                            </p:stCondLst>
                            <p:childTnLst>
                              <p:par>
                                <p:cTn id="21" presetID="10" presetClass="entr" presetSubtype="0" fill="hold" nodeType="afterEffect">
                                  <p:stCondLst>
                                    <p:cond delay="1000"/>
                                  </p:stCondLst>
                                  <p:childTnLst>
                                    <p:set>
                                      <p:cBhvr>
                                        <p:cTn id="22" dur="1" fill="hold">
                                          <p:stCondLst>
                                            <p:cond delay="0"/>
                                          </p:stCondLst>
                                        </p:cTn>
                                        <p:tgtEl>
                                          <p:spTgt spid="293"/>
                                        </p:tgtEl>
                                        <p:attrNameLst>
                                          <p:attrName>style.visibility</p:attrName>
                                        </p:attrNameLst>
                                      </p:cBhvr>
                                      <p:to>
                                        <p:strVal val="visible"/>
                                      </p:to>
                                    </p:set>
                                    <p:animEffect transition="in" filter="fade">
                                      <p:cBhvr>
                                        <p:cTn id="23" dur="1000"/>
                                        <p:tgtEl>
                                          <p:spTgt spid="29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4"/>
                                        </p:tgtEl>
                                        <p:attrNameLst>
                                          <p:attrName>style.visibility</p:attrName>
                                        </p:attrNameLst>
                                      </p:cBhvr>
                                      <p:to>
                                        <p:strVal val="visible"/>
                                      </p:to>
                                    </p:set>
                                    <p:animEffect transition="in" filter="fade">
                                      <p:cBhvr>
                                        <p:cTn id="28" dur="3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Shape 299"/>
          <p:cNvSpPr txBox="1"/>
          <p:nvPr/>
        </p:nvSpPr>
        <p:spPr>
          <a:xfrm>
            <a:off x="381000" y="0"/>
            <a:ext cx="8204200" cy="701674"/>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600" b="1" i="0" u="none" strike="noStrike" kern="0" cap="none" spc="0" normalizeH="0" baseline="0" noProof="0" dirty="0">
                <a:ln>
                  <a:noFill/>
                </a:ln>
                <a:solidFill>
                  <a:srgbClr val="FFFFFF"/>
                </a:solidFill>
                <a:effectLst/>
                <a:uLnTx/>
                <a:uFillTx/>
                <a:latin typeface="Verdana"/>
                <a:ea typeface="Verdana"/>
                <a:cs typeface="Verdana"/>
                <a:sym typeface="Verdana"/>
              </a:rPr>
              <a:t>Characteristics of ADHD</a:t>
            </a:r>
          </a:p>
        </p:txBody>
      </p:sp>
      <p:sp>
        <p:nvSpPr>
          <p:cNvPr id="300" name="Shape 300"/>
          <p:cNvSpPr txBox="1"/>
          <p:nvPr/>
        </p:nvSpPr>
        <p:spPr>
          <a:xfrm>
            <a:off x="442075" y="1066800"/>
            <a:ext cx="2639400" cy="4572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Hyperactivit</a:t>
            </a:r>
            <a:r>
              <a:rPr kumimoji="0" lang="en-US" sz="2400" b="1" i="0" u="none" strike="noStrike" kern="0" cap="none" spc="0" normalizeH="0" baseline="0" noProof="0">
                <a:ln>
                  <a:noFill/>
                </a:ln>
                <a:solidFill>
                  <a:srgbClr val="FFFFFF"/>
                </a:solidFill>
                <a:effectLst/>
                <a:uLnTx/>
                <a:uFillTx/>
                <a:latin typeface="Tahoma"/>
                <a:ea typeface="Tahoma"/>
                <a:cs typeface="Tahoma"/>
                <a:sym typeface="Tahoma"/>
              </a:rPr>
              <a:t>y</a:t>
            </a:r>
          </a:p>
        </p:txBody>
      </p:sp>
      <p:sp>
        <p:nvSpPr>
          <p:cNvPr id="301" name="Shape 301"/>
          <p:cNvSpPr txBox="1"/>
          <p:nvPr/>
        </p:nvSpPr>
        <p:spPr>
          <a:xfrm>
            <a:off x="3657600" y="776600"/>
            <a:ext cx="2590800" cy="5952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Impulsivity</a:t>
            </a:r>
          </a:p>
        </p:txBody>
      </p:sp>
      <p:sp>
        <p:nvSpPr>
          <p:cNvPr id="302" name="Shape 302"/>
          <p:cNvSpPr txBox="1"/>
          <p:nvPr/>
        </p:nvSpPr>
        <p:spPr>
          <a:xfrm>
            <a:off x="6818299" y="990600"/>
            <a:ext cx="2325600" cy="4572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Inattention</a:t>
            </a:r>
          </a:p>
        </p:txBody>
      </p:sp>
      <p:sp>
        <p:nvSpPr>
          <p:cNvPr id="303" name="Shape 303"/>
          <p:cNvSpPr txBox="1"/>
          <p:nvPr/>
        </p:nvSpPr>
        <p:spPr>
          <a:xfrm>
            <a:off x="688975" y="2209800"/>
            <a:ext cx="2190750" cy="822324"/>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Tahoma"/>
                <a:ea typeface="Tahoma"/>
                <a:cs typeface="Tahoma"/>
                <a:sym typeface="Tahoma"/>
              </a:rPr>
              <a:t>Physiological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Tahoma"/>
                <a:ea typeface="Tahoma"/>
                <a:cs typeface="Tahoma"/>
                <a:sym typeface="Tahoma"/>
              </a:rPr>
              <a:t>Factors</a:t>
            </a:r>
          </a:p>
        </p:txBody>
      </p:sp>
      <p:sp>
        <p:nvSpPr>
          <p:cNvPr id="304" name="Shape 304"/>
          <p:cNvSpPr txBox="1"/>
          <p:nvPr/>
        </p:nvSpPr>
        <p:spPr>
          <a:xfrm>
            <a:off x="0" y="3124200"/>
            <a:ext cx="3124199" cy="1187449"/>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Weak “Executive Functioning”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0" cap="none" spc="0" normalizeH="0" baseline="0" noProof="0">
              <a:ln>
                <a:noFill/>
              </a:ln>
              <a:solidFill>
                <a:srgbClr val="FFFFFF"/>
              </a:solidFill>
              <a:effectLst/>
              <a:uLnTx/>
              <a:uFillTx/>
              <a:latin typeface="Tahoma"/>
              <a:ea typeface="Tahoma"/>
              <a:cs typeface="Tahoma"/>
              <a:sym typeface="Tahoma"/>
            </a:endParaRPr>
          </a:p>
        </p:txBody>
      </p:sp>
      <p:sp>
        <p:nvSpPr>
          <p:cNvPr id="305" name="Shape 305"/>
          <p:cNvSpPr txBox="1"/>
          <p:nvPr/>
        </p:nvSpPr>
        <p:spPr>
          <a:xfrm>
            <a:off x="0" y="4114800"/>
            <a:ext cx="2362200" cy="822324"/>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Sleep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Disturbance</a:t>
            </a:r>
          </a:p>
        </p:txBody>
      </p:sp>
      <p:sp>
        <p:nvSpPr>
          <p:cNvPr id="306" name="Shape 306"/>
          <p:cNvSpPr txBox="1"/>
          <p:nvPr/>
        </p:nvSpPr>
        <p:spPr>
          <a:xfrm>
            <a:off x="6671500" y="3489349"/>
            <a:ext cx="2325600" cy="8223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Impaired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Sense of Time</a:t>
            </a:r>
          </a:p>
        </p:txBody>
      </p:sp>
      <p:sp>
        <p:nvSpPr>
          <p:cNvPr id="307" name="Shape 307"/>
          <p:cNvSpPr txBox="1"/>
          <p:nvPr/>
        </p:nvSpPr>
        <p:spPr>
          <a:xfrm>
            <a:off x="3949700" y="2514600"/>
            <a:ext cx="1508124" cy="1187449"/>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Delayed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Social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Maturity</a:t>
            </a:r>
          </a:p>
        </p:txBody>
      </p:sp>
      <p:sp>
        <p:nvSpPr>
          <p:cNvPr id="308" name="Shape 308"/>
          <p:cNvSpPr txBox="1"/>
          <p:nvPr/>
        </p:nvSpPr>
        <p:spPr>
          <a:xfrm>
            <a:off x="2910675" y="4114800"/>
            <a:ext cx="3144900" cy="11874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Not Learning Easily</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From Rewards and</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Punishment</a:t>
            </a:r>
          </a:p>
        </p:txBody>
      </p:sp>
      <p:sp>
        <p:nvSpPr>
          <p:cNvPr id="309" name="Shape 309"/>
          <p:cNvSpPr txBox="1"/>
          <p:nvPr/>
        </p:nvSpPr>
        <p:spPr>
          <a:xfrm>
            <a:off x="6697663" y="2286000"/>
            <a:ext cx="1816099" cy="822324"/>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dirty="0">
                <a:ln>
                  <a:noFill/>
                </a:ln>
                <a:solidFill>
                  <a:srgbClr val="FFFFFF"/>
                </a:solidFill>
                <a:effectLst/>
                <a:uLnTx/>
                <a:uFillTx/>
                <a:latin typeface="Verdana"/>
                <a:ea typeface="Verdana"/>
                <a:cs typeface="Verdana"/>
                <a:sym typeface="Verdana"/>
              </a:rPr>
              <a:t>Coexisting</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dirty="0">
                <a:ln>
                  <a:noFill/>
                </a:ln>
                <a:solidFill>
                  <a:srgbClr val="FFFFFF"/>
                </a:solidFill>
                <a:effectLst/>
                <a:uLnTx/>
                <a:uFillTx/>
                <a:latin typeface="Verdana"/>
                <a:ea typeface="Verdana"/>
                <a:cs typeface="Verdana"/>
                <a:sym typeface="Verdana"/>
              </a:rPr>
              <a:t>Conditions</a:t>
            </a:r>
          </a:p>
        </p:txBody>
      </p:sp>
      <p:sp>
        <p:nvSpPr>
          <p:cNvPr id="310" name="Shape 310"/>
          <p:cNvSpPr txBox="1"/>
          <p:nvPr/>
        </p:nvSpPr>
        <p:spPr>
          <a:xfrm>
            <a:off x="495300" y="5189625"/>
            <a:ext cx="2133600" cy="8223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Learning</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a:ln>
                  <a:noFill/>
                </a:ln>
                <a:solidFill>
                  <a:srgbClr val="FFFFFF"/>
                </a:solidFill>
                <a:effectLst/>
                <a:uLnTx/>
                <a:uFillTx/>
                <a:latin typeface="Verdana"/>
                <a:ea typeface="Verdana"/>
                <a:cs typeface="Verdana"/>
                <a:sym typeface="Verdana"/>
              </a:rPr>
              <a:t>Difficulties</a:t>
            </a:r>
          </a:p>
        </p:txBody>
      </p:sp>
      <p:sp>
        <p:nvSpPr>
          <p:cNvPr id="311" name="Shape 311"/>
          <p:cNvSpPr txBox="1"/>
          <p:nvPr/>
        </p:nvSpPr>
        <p:spPr>
          <a:xfrm>
            <a:off x="6934200" y="4724400"/>
            <a:ext cx="1943100" cy="1187449"/>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dirty="0">
                <a:ln>
                  <a:noFill/>
                </a:ln>
                <a:solidFill>
                  <a:srgbClr val="FFFFFF"/>
                </a:solidFill>
                <a:effectLst/>
                <a:uLnTx/>
                <a:uFillTx/>
                <a:latin typeface="Verdana"/>
                <a:ea typeface="Verdana"/>
                <a:cs typeface="Verdana"/>
                <a:sym typeface="Verdana"/>
              </a:rPr>
              <a:t>Low Frustration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0" cap="none" spc="0" normalizeH="0" baseline="0" noProof="0" dirty="0">
                <a:ln>
                  <a:noFill/>
                </a:ln>
                <a:solidFill>
                  <a:srgbClr val="FFFFFF"/>
                </a:solidFill>
                <a:effectLst/>
                <a:uLnTx/>
                <a:uFillTx/>
                <a:latin typeface="Verdana"/>
                <a:ea typeface="Verdana"/>
                <a:cs typeface="Verdana"/>
                <a:sym typeface="Verdana"/>
              </a:rPr>
              <a:t>Tolerance</a:t>
            </a:r>
          </a:p>
        </p:txBody>
      </p:sp>
      <p:sp>
        <p:nvSpPr>
          <p:cNvPr id="312" name="Shape 312"/>
          <p:cNvSpPr txBox="1"/>
          <p:nvPr/>
        </p:nvSpPr>
        <p:spPr>
          <a:xfrm>
            <a:off x="1014100" y="6105525"/>
            <a:ext cx="6820200" cy="7620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3600" b="1" i="0" u="none" strike="noStrike" kern="0" cap="none" spc="0" normalizeH="0" baseline="0" noProof="0">
                <a:ln>
                  <a:noFill/>
                </a:ln>
                <a:solidFill>
                  <a:srgbClr val="FFFFFF"/>
                </a:solidFill>
                <a:effectLst/>
                <a:uLnTx/>
                <a:uFillTx/>
                <a:latin typeface="Verdana"/>
                <a:ea typeface="Verdana"/>
                <a:cs typeface="Verdana"/>
                <a:sym typeface="Verdana"/>
              </a:rPr>
              <a:t>Hidden below the surface</a:t>
            </a:r>
          </a:p>
        </p:txBody>
      </p:sp>
    </p:spTree>
    <p:extLst>
      <p:ext uri="{BB962C8B-B14F-4D97-AF65-F5344CB8AC3E}">
        <p14:creationId xmlns:p14="http://schemas.microsoft.com/office/powerpoint/2010/main" val="2597152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p:tgtEl>
                                          <p:spTgt spid="30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4"/>
                                        </p:tgtEl>
                                        <p:attrNameLst>
                                          <p:attrName>style.visibility</p:attrName>
                                        </p:attrNameLst>
                                      </p:cBhvr>
                                      <p:to>
                                        <p:strVal val="visible"/>
                                      </p:to>
                                    </p:set>
                                    <p:anim calcmode="lin" valueType="num">
                                      <p:cBhvr additive="base">
                                        <p:cTn id="11" dur="500"/>
                                        <p:tgtEl>
                                          <p:spTgt spid="30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05"/>
                                        </p:tgtEl>
                                        <p:attrNameLst>
                                          <p:attrName>style.visibility</p:attrName>
                                        </p:attrNameLst>
                                      </p:cBhvr>
                                      <p:to>
                                        <p:strVal val="visible"/>
                                      </p:to>
                                    </p:set>
                                    <p:anim calcmode="lin" valueType="num">
                                      <p:cBhvr additive="base">
                                        <p:cTn id="15" dur="500"/>
                                        <p:tgtEl>
                                          <p:spTgt spid="305"/>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06"/>
                                        </p:tgtEl>
                                        <p:attrNameLst>
                                          <p:attrName>style.visibility</p:attrName>
                                        </p:attrNameLst>
                                      </p:cBhvr>
                                      <p:to>
                                        <p:strVal val="visible"/>
                                      </p:to>
                                    </p:set>
                                    <p:anim calcmode="lin" valueType="num">
                                      <p:cBhvr additive="base">
                                        <p:cTn id="19" dur="500"/>
                                        <p:tgtEl>
                                          <p:spTgt spid="306"/>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07"/>
                                        </p:tgtEl>
                                        <p:attrNameLst>
                                          <p:attrName>style.visibility</p:attrName>
                                        </p:attrNameLst>
                                      </p:cBhvr>
                                      <p:to>
                                        <p:strVal val="visible"/>
                                      </p:to>
                                    </p:set>
                                    <p:anim calcmode="lin" valueType="num">
                                      <p:cBhvr additive="base">
                                        <p:cTn id="23" dur="500"/>
                                        <p:tgtEl>
                                          <p:spTgt spid="307"/>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308"/>
                                        </p:tgtEl>
                                        <p:attrNameLst>
                                          <p:attrName>style.visibility</p:attrName>
                                        </p:attrNameLst>
                                      </p:cBhvr>
                                      <p:to>
                                        <p:strVal val="visible"/>
                                      </p:to>
                                    </p:set>
                                    <p:anim calcmode="lin" valueType="num">
                                      <p:cBhvr additive="base">
                                        <p:cTn id="27" dur="500"/>
                                        <p:tgtEl>
                                          <p:spTgt spid="308"/>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309"/>
                                        </p:tgtEl>
                                        <p:attrNameLst>
                                          <p:attrName>style.visibility</p:attrName>
                                        </p:attrNameLst>
                                      </p:cBhvr>
                                      <p:to>
                                        <p:strVal val="visible"/>
                                      </p:to>
                                    </p:set>
                                    <p:anim calcmode="lin" valueType="num">
                                      <p:cBhvr additive="base">
                                        <p:cTn id="31" dur="500"/>
                                        <p:tgtEl>
                                          <p:spTgt spid="309"/>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310"/>
                                        </p:tgtEl>
                                        <p:attrNameLst>
                                          <p:attrName>style.visibility</p:attrName>
                                        </p:attrNameLst>
                                      </p:cBhvr>
                                      <p:to>
                                        <p:strVal val="visible"/>
                                      </p:to>
                                    </p:set>
                                    <p:anim calcmode="lin" valueType="num">
                                      <p:cBhvr additive="base">
                                        <p:cTn id="35" dur="500"/>
                                        <p:tgtEl>
                                          <p:spTgt spid="310"/>
                                        </p:tgtEl>
                                        <p:attrNameLst>
                                          <p:attrName>ppt_x</p:attrName>
                                        </p:attrNameLst>
                                      </p:cBhvr>
                                      <p:tavLst>
                                        <p:tav tm="0">
                                          <p:val>
                                            <p:strVal val="#ppt_x+1"/>
                                          </p:val>
                                        </p:tav>
                                        <p:tav tm="100000">
                                          <p:val>
                                            <p:strVal val="#ppt_x"/>
                                          </p:val>
                                        </p:tav>
                                      </p:tavLst>
                                    </p:anim>
                                  </p:childTnLst>
                                </p:cTn>
                              </p:par>
                            </p:childTnLst>
                          </p:cTn>
                        </p:par>
                        <p:par>
                          <p:cTn id="36" fill="hold">
                            <p:stCondLst>
                              <p:cond delay="4000"/>
                            </p:stCondLst>
                            <p:childTnLst>
                              <p:par>
                                <p:cTn id="37" presetID="2" presetClass="entr" presetSubtype="2" fill="hold" nodeType="afterEffect">
                                  <p:stCondLst>
                                    <p:cond delay="0"/>
                                  </p:stCondLst>
                                  <p:childTnLst>
                                    <p:set>
                                      <p:cBhvr>
                                        <p:cTn id="38" dur="1" fill="hold">
                                          <p:stCondLst>
                                            <p:cond delay="0"/>
                                          </p:stCondLst>
                                        </p:cTn>
                                        <p:tgtEl>
                                          <p:spTgt spid="311"/>
                                        </p:tgtEl>
                                        <p:attrNameLst>
                                          <p:attrName>style.visibility</p:attrName>
                                        </p:attrNameLst>
                                      </p:cBhvr>
                                      <p:to>
                                        <p:strVal val="visible"/>
                                      </p:to>
                                    </p:set>
                                    <p:anim calcmode="lin" valueType="num">
                                      <p:cBhvr additive="base">
                                        <p:cTn id="39" dur="500"/>
                                        <p:tgtEl>
                                          <p:spTgt spid="3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152400" y="457200"/>
            <a:ext cx="8839200" cy="9906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3600" b="1">
                <a:latin typeface="Verdana"/>
                <a:ea typeface="Verdana"/>
                <a:cs typeface="Verdana"/>
                <a:sym typeface="Verdana"/>
              </a:rPr>
              <a:t>Focus on the Scout’s Strengths!</a:t>
            </a:r>
          </a:p>
        </p:txBody>
      </p:sp>
      <p:sp>
        <p:nvSpPr>
          <p:cNvPr id="319" name="Shape 319"/>
          <p:cNvSpPr txBox="1"/>
          <p:nvPr/>
        </p:nvSpPr>
        <p:spPr>
          <a:xfrm>
            <a:off x="7451725" y="3571875"/>
            <a:ext cx="184149" cy="5191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20" name="Shape 320"/>
          <p:cNvSpPr txBox="1"/>
          <p:nvPr/>
        </p:nvSpPr>
        <p:spPr>
          <a:xfrm>
            <a:off x="6918325" y="3952875"/>
            <a:ext cx="184149" cy="5191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21" name="Shape 321"/>
          <p:cNvSpPr txBox="1"/>
          <p:nvPr/>
        </p:nvSpPr>
        <p:spPr>
          <a:xfrm>
            <a:off x="2879725" y="5934075"/>
            <a:ext cx="184149" cy="5191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22" name="Shape 322"/>
          <p:cNvSpPr txBox="1"/>
          <p:nvPr/>
        </p:nvSpPr>
        <p:spPr>
          <a:xfrm>
            <a:off x="5334000" y="4800600"/>
            <a:ext cx="1804988" cy="5191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2400">
                <a:solidFill>
                  <a:schemeClr val="dk1"/>
                </a:solidFill>
                <a:latin typeface="Verdana"/>
                <a:ea typeface="Verdana"/>
                <a:cs typeface="Verdana"/>
                <a:sym typeface="Verdana"/>
              </a:rPr>
              <a:t>Inquisitive</a:t>
            </a:r>
          </a:p>
        </p:txBody>
      </p:sp>
      <p:sp>
        <p:nvSpPr>
          <p:cNvPr id="323" name="Shape 323"/>
          <p:cNvSpPr txBox="1"/>
          <p:nvPr/>
        </p:nvSpPr>
        <p:spPr>
          <a:xfrm>
            <a:off x="7239000" y="4191000"/>
            <a:ext cx="1525587" cy="86042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24" name="Shape 324"/>
          <p:cNvSpPr txBox="1"/>
          <p:nvPr/>
        </p:nvSpPr>
        <p:spPr>
          <a:xfrm>
            <a:off x="1019925" y="1447800"/>
            <a:ext cx="1724700" cy="8604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SzPct val="25000"/>
              <a:buNone/>
            </a:pPr>
            <a:r>
              <a:rPr lang="en-US" sz="2400">
                <a:solidFill>
                  <a:schemeClr val="dk1"/>
                </a:solidFill>
                <a:latin typeface="Verdana"/>
                <a:ea typeface="Verdana"/>
                <a:cs typeface="Verdana"/>
                <a:sym typeface="Verdana"/>
              </a:rPr>
              <a:t>Energetic</a:t>
            </a:r>
          </a:p>
          <a:p>
            <a:pPr marL="0" marR="0" lvl="0" indent="0" algn="l" rtl="0">
              <a:spcBef>
                <a:spcPts val="0"/>
              </a:spcBef>
              <a:spcAft>
                <a:spcPts val="0"/>
              </a:spcAft>
              <a:buNone/>
            </a:pPr>
            <a:endParaRPr sz="2400">
              <a:solidFill>
                <a:schemeClr val="dk1"/>
              </a:solidFill>
              <a:latin typeface="Verdana"/>
              <a:ea typeface="Verdana"/>
              <a:cs typeface="Verdana"/>
              <a:sym typeface="Verdana"/>
            </a:endParaRPr>
          </a:p>
        </p:txBody>
      </p:sp>
      <p:sp>
        <p:nvSpPr>
          <p:cNvPr id="325" name="Shape 325"/>
          <p:cNvSpPr txBox="1"/>
          <p:nvPr/>
        </p:nvSpPr>
        <p:spPr>
          <a:xfrm>
            <a:off x="1957474" y="1978050"/>
            <a:ext cx="1376999" cy="519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2400">
                <a:solidFill>
                  <a:schemeClr val="dk1"/>
                </a:solidFill>
                <a:latin typeface="Verdana"/>
                <a:ea typeface="Verdana"/>
                <a:cs typeface="Verdana"/>
                <a:sym typeface="Verdana"/>
              </a:rPr>
              <a:t>Bright</a:t>
            </a:r>
          </a:p>
        </p:txBody>
      </p:sp>
      <p:sp>
        <p:nvSpPr>
          <p:cNvPr id="326" name="Shape 326"/>
          <p:cNvSpPr txBox="1"/>
          <p:nvPr/>
        </p:nvSpPr>
        <p:spPr>
          <a:xfrm>
            <a:off x="2879725" y="2585750"/>
            <a:ext cx="1492200" cy="4365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SzPct val="25000"/>
              <a:buNone/>
            </a:pPr>
            <a:r>
              <a:rPr lang="en-US" sz="2400">
                <a:solidFill>
                  <a:schemeClr val="dk1"/>
                </a:solidFill>
                <a:latin typeface="Verdana"/>
                <a:ea typeface="Verdana"/>
                <a:cs typeface="Verdana"/>
                <a:sym typeface="Verdana"/>
              </a:rPr>
              <a:t>Creative</a:t>
            </a:r>
          </a:p>
        </p:txBody>
      </p:sp>
      <p:sp>
        <p:nvSpPr>
          <p:cNvPr id="327" name="Shape 327"/>
          <p:cNvSpPr txBox="1"/>
          <p:nvPr/>
        </p:nvSpPr>
        <p:spPr>
          <a:xfrm>
            <a:off x="3679375" y="3382087"/>
            <a:ext cx="2079600" cy="4383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SzPct val="25000"/>
              <a:buNone/>
            </a:pPr>
            <a:r>
              <a:rPr lang="en-US" sz="2400">
                <a:solidFill>
                  <a:schemeClr val="dk1"/>
                </a:solidFill>
                <a:latin typeface="Verdana"/>
                <a:ea typeface="Verdana"/>
                <a:cs typeface="Verdana"/>
                <a:sym typeface="Verdana"/>
              </a:rPr>
              <a:t>Enthusiastic</a:t>
            </a:r>
          </a:p>
        </p:txBody>
      </p:sp>
      <p:sp>
        <p:nvSpPr>
          <p:cNvPr id="328" name="Shape 328"/>
          <p:cNvSpPr txBox="1"/>
          <p:nvPr/>
        </p:nvSpPr>
        <p:spPr>
          <a:xfrm>
            <a:off x="4408350" y="4091000"/>
            <a:ext cx="1805100" cy="5190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SzPct val="25000"/>
              <a:buNone/>
            </a:pPr>
            <a:r>
              <a:rPr lang="en-US" sz="2800" b="1">
                <a:solidFill>
                  <a:schemeClr val="dk1"/>
                </a:solidFill>
                <a:latin typeface="Times New Roman"/>
                <a:ea typeface="Times New Roman"/>
                <a:cs typeface="Times New Roman"/>
                <a:sym typeface="Times New Roman"/>
              </a:rPr>
              <a:t>  </a:t>
            </a:r>
            <a:r>
              <a:rPr lang="en-US" sz="2400">
                <a:solidFill>
                  <a:schemeClr val="dk1"/>
                </a:solidFill>
                <a:latin typeface="Verdana"/>
                <a:ea typeface="Verdana"/>
                <a:cs typeface="Verdana"/>
                <a:sym typeface="Verdana"/>
              </a:rPr>
              <a:t>Flexible</a:t>
            </a:r>
          </a:p>
        </p:txBody>
      </p:sp>
    </p:spTree>
    <p:extLst>
      <p:ext uri="{BB962C8B-B14F-4D97-AF65-F5344CB8AC3E}">
        <p14:creationId xmlns:p14="http://schemas.microsoft.com/office/powerpoint/2010/main" val="4739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childTnLst>
                                </p:cTn>
                              </p:par>
                              <p:par>
                                <p:cTn id="8" presetID="10" presetClass="entr" presetSubtype="0" fill="hold" nodeType="withEffect">
                                  <p:stCondLst>
                                    <p:cond delay="0"/>
                                  </p:stCondLst>
                                  <p:childTnLst>
                                    <p:set>
                                      <p:cBhvr>
                                        <p:cTn id="9" dur="1" fill="hold">
                                          <p:stCondLst>
                                            <p:cond delay="0"/>
                                          </p:stCondLst>
                                        </p:cTn>
                                        <p:tgtEl>
                                          <p:spTgt spid="326"/>
                                        </p:tgtEl>
                                        <p:attrNameLst>
                                          <p:attrName>style.visibility</p:attrName>
                                        </p:attrNameLst>
                                      </p:cBhvr>
                                      <p:to>
                                        <p:strVal val="visible"/>
                                      </p:to>
                                    </p:set>
                                    <p:animEffect transition="in" filter="fade">
                                      <p:cBhvr>
                                        <p:cTn id="10" dur="1000"/>
                                        <p:tgtEl>
                                          <p:spTgt spid="326"/>
                                        </p:tgtEl>
                                      </p:cBhvr>
                                    </p:animEffect>
                                  </p:childTnLst>
                                </p:cTn>
                              </p:par>
                              <p:par>
                                <p:cTn id="11" presetID="23" presetClass="entr" presetSubtype="16" fill="hold" nodeType="withEffect">
                                  <p:stCondLst>
                                    <p:cond delay="0"/>
                                  </p:stCondLst>
                                  <p:childTnLst>
                                    <p:set>
                                      <p:cBhvr>
                                        <p:cTn id="12" dur="1" fill="hold">
                                          <p:stCondLst>
                                            <p:cond delay="0"/>
                                          </p:stCondLst>
                                        </p:cTn>
                                        <p:tgtEl>
                                          <p:spTgt spid="323"/>
                                        </p:tgtEl>
                                        <p:attrNameLst>
                                          <p:attrName>style.visibility</p:attrName>
                                        </p:attrNameLst>
                                      </p:cBhvr>
                                      <p:to>
                                        <p:strVal val="visible"/>
                                      </p:to>
                                    </p:set>
                                    <p:anim calcmode="lin" valueType="num">
                                      <p:cBhvr additive="base">
                                        <p:cTn id="13" dur="500"/>
                                        <p:tgtEl>
                                          <p:spTgt spid="323"/>
                                        </p:tgtEl>
                                        <p:attrNameLst>
                                          <p:attrName>ppt_w</p:attrName>
                                        </p:attrNameLst>
                                      </p:cBhvr>
                                      <p:tavLst>
                                        <p:tav tm="0">
                                          <p:val>
                                            <p:strVal val="0"/>
                                          </p:val>
                                        </p:tav>
                                        <p:tav tm="100000">
                                          <p:val>
                                            <p:strVal val="#ppt_w"/>
                                          </p:val>
                                        </p:tav>
                                      </p:tavLst>
                                    </p:anim>
                                    <p:anim calcmode="lin" valueType="num">
                                      <p:cBhvr additive="base">
                                        <p:cTn id="14" dur="500"/>
                                        <p:tgtEl>
                                          <p:spTgt spid="323"/>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327"/>
                                        </p:tgtEl>
                                        <p:attrNameLst>
                                          <p:attrName>style.visibility</p:attrName>
                                        </p:attrNameLst>
                                      </p:cBhvr>
                                      <p:to>
                                        <p:strVal val="visible"/>
                                      </p:to>
                                    </p:set>
                                    <p:animEffect transition="in" filter="fade">
                                      <p:cBhvr>
                                        <p:cTn id="17" dur="615"/>
                                        <p:tgtEl>
                                          <p:spTgt spid="327"/>
                                        </p:tgtEl>
                                      </p:cBhvr>
                                    </p:animEffect>
                                  </p:childTnLst>
                                </p:cTn>
                              </p:par>
                              <p:par>
                                <p:cTn id="18" presetID="10" presetClass="entr" presetSubtype="0" fill="hold" nodeType="withEffect">
                                  <p:stCondLst>
                                    <p:cond delay="0"/>
                                  </p:stCondLst>
                                  <p:childTnLst>
                                    <p:set>
                                      <p:cBhvr>
                                        <p:cTn id="19" dur="1" fill="hold">
                                          <p:stCondLst>
                                            <p:cond delay="0"/>
                                          </p:stCondLst>
                                        </p:cTn>
                                        <p:tgtEl>
                                          <p:spTgt spid="324"/>
                                        </p:tgtEl>
                                        <p:attrNameLst>
                                          <p:attrName>style.visibility</p:attrName>
                                        </p:attrNameLst>
                                      </p:cBhvr>
                                      <p:to>
                                        <p:strVal val="visible"/>
                                      </p:to>
                                    </p:set>
                                    <p:animEffect transition="in" filter="fade">
                                      <p:cBhvr>
                                        <p:cTn id="20" dur="1000"/>
                                        <p:tgtEl>
                                          <p:spTgt spid="324"/>
                                        </p:tgtEl>
                                      </p:cBhvr>
                                    </p:animEffect>
                                  </p:childTnLst>
                                </p:cTn>
                              </p:par>
                              <p:par>
                                <p:cTn id="21" presetID="10" presetClass="entr" presetSubtype="0" fill="hold" nodeType="withEffect">
                                  <p:stCondLst>
                                    <p:cond delay="0"/>
                                  </p:stCondLst>
                                  <p:childTnLst>
                                    <p:set>
                                      <p:cBhvr>
                                        <p:cTn id="22" dur="1" fill="hold">
                                          <p:stCondLst>
                                            <p:cond delay="0"/>
                                          </p:stCondLst>
                                        </p:cTn>
                                        <p:tgtEl>
                                          <p:spTgt spid="328"/>
                                        </p:tgtEl>
                                        <p:attrNameLst>
                                          <p:attrName>style.visibility</p:attrName>
                                        </p:attrNameLst>
                                      </p:cBhvr>
                                      <p:to>
                                        <p:strVal val="visible"/>
                                      </p:to>
                                    </p:set>
                                    <p:animEffect transition="in" filter="fade">
                                      <p:cBhvr>
                                        <p:cTn id="23" dur="1000"/>
                                        <p:tgtEl>
                                          <p:spTgt spid="32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22"/>
                                        </p:tgtEl>
                                        <p:attrNameLst>
                                          <p:attrName>style.visibility</p:attrName>
                                        </p:attrNameLst>
                                      </p:cBhvr>
                                      <p:to>
                                        <p:strVal val="visible"/>
                                      </p:to>
                                    </p:set>
                                    <p:animEffect transition="in" filter="fade">
                                      <p:cBhvr>
                                        <p:cTn id="27" dur="3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18150" y="1050350"/>
            <a:ext cx="8416500" cy="12954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endParaRPr sz="3600" b="1">
              <a:latin typeface="Verdana"/>
              <a:ea typeface="Verdana"/>
              <a:cs typeface="Verdana"/>
              <a:sym typeface="Verdana"/>
            </a:endParaRPr>
          </a:p>
          <a:p>
            <a:pPr marL="0" marR="0" lvl="0" indent="0" algn="l" rtl="0">
              <a:spcBef>
                <a:spcPts val="0"/>
              </a:spcBef>
              <a:spcAft>
                <a:spcPts val="0"/>
              </a:spcAft>
              <a:buSzPct val="25000"/>
              <a:buNone/>
            </a:pPr>
            <a:r>
              <a:rPr lang="en-US" sz="3600" b="1">
                <a:latin typeface="Verdana"/>
                <a:ea typeface="Verdana"/>
                <a:cs typeface="Verdana"/>
                <a:sym typeface="Verdana"/>
              </a:rPr>
              <a:t>Getting to k</a:t>
            </a:r>
            <a:r>
              <a:rPr lang="en-US" sz="3600" b="1" i="0" u="none" strike="noStrike" cap="none">
                <a:solidFill>
                  <a:schemeClr val="dk1"/>
                </a:solidFill>
                <a:latin typeface="Verdana"/>
                <a:ea typeface="Verdana"/>
                <a:cs typeface="Verdana"/>
                <a:sym typeface="Verdana"/>
              </a:rPr>
              <a:t>now your </a:t>
            </a:r>
            <a:r>
              <a:rPr lang="en-US" sz="3600" b="1">
                <a:latin typeface="Verdana"/>
                <a:ea typeface="Verdana"/>
                <a:cs typeface="Verdana"/>
                <a:sym typeface="Verdana"/>
              </a:rPr>
              <a:t>S</a:t>
            </a:r>
            <a:r>
              <a:rPr lang="en-US" sz="3600" b="1" i="0" u="none" strike="noStrike" cap="none">
                <a:solidFill>
                  <a:schemeClr val="dk1"/>
                </a:solidFill>
                <a:latin typeface="Verdana"/>
                <a:ea typeface="Verdana"/>
                <a:cs typeface="Verdana"/>
                <a:sym typeface="Verdana"/>
              </a:rPr>
              <a:t>cout.</a:t>
            </a:r>
          </a:p>
        </p:txBody>
      </p:sp>
      <p:sp>
        <p:nvSpPr>
          <p:cNvPr id="336" name="Shape 336"/>
          <p:cNvSpPr txBox="1">
            <a:spLocks noGrp="1"/>
          </p:cNvSpPr>
          <p:nvPr>
            <p:ph type="body" idx="1"/>
          </p:nvPr>
        </p:nvSpPr>
        <p:spPr>
          <a:xfrm>
            <a:off x="657125" y="2552000"/>
            <a:ext cx="4929000" cy="34455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2400">
              <a:latin typeface="Verdana"/>
              <a:ea typeface="Verdana"/>
              <a:cs typeface="Verdana"/>
              <a:sym typeface="Verdana"/>
            </a:endParaRPr>
          </a:p>
          <a:p>
            <a:pPr marL="457200" marR="0" lvl="0" indent="-381000" algn="l" rtl="0">
              <a:spcBef>
                <a:spcPts val="0"/>
              </a:spcBef>
              <a:spcAft>
                <a:spcPts val="0"/>
              </a:spcAft>
              <a:buClr>
                <a:schemeClr val="dk1"/>
              </a:buClr>
              <a:buSzPct val="100000"/>
              <a:buFont typeface="Verdana"/>
            </a:pPr>
            <a:r>
              <a:rPr lang="en-US" sz="2400" b="0" i="0" u="none" strike="noStrike" cap="none">
                <a:solidFill>
                  <a:schemeClr val="dk1"/>
                </a:solidFill>
                <a:latin typeface="Verdana"/>
                <a:ea typeface="Verdana"/>
                <a:cs typeface="Verdana"/>
                <a:sym typeface="Verdana"/>
              </a:rPr>
              <a:t>Have a conversation.</a:t>
            </a:r>
          </a:p>
          <a:p>
            <a:pPr marL="0" marR="0" lvl="0" indent="0" algn="l" rtl="0">
              <a:spcBef>
                <a:spcPts val="560"/>
              </a:spcBef>
              <a:spcAft>
                <a:spcPts val="0"/>
              </a:spcAft>
              <a:buNone/>
            </a:pPr>
            <a:r>
              <a:rPr lang="en-US" sz="2800" b="0" i="0" u="none" strike="noStrike" cap="none">
                <a:solidFill>
                  <a:schemeClr val="dk1"/>
                </a:solidFill>
                <a:latin typeface="Verdana"/>
                <a:ea typeface="Verdana"/>
                <a:cs typeface="Verdana"/>
                <a:sym typeface="Verdana"/>
              </a:rPr>
              <a:t> </a:t>
            </a:r>
          </a:p>
          <a:p>
            <a:pPr marL="457200" lvl="0" indent="-381000" rtl="0">
              <a:lnSpc>
                <a:spcPct val="90000"/>
              </a:lnSpc>
              <a:spcBef>
                <a:spcPts val="320"/>
              </a:spcBef>
              <a:buSzPct val="100000"/>
              <a:buFont typeface="Verdana"/>
            </a:pPr>
            <a:r>
              <a:rPr lang="en-US" sz="2400">
                <a:latin typeface="Verdana"/>
                <a:ea typeface="Verdana"/>
                <a:cs typeface="Verdana"/>
                <a:sym typeface="Verdana"/>
              </a:rPr>
              <a:t>Scout’s Strengths                                                              </a:t>
            </a:r>
          </a:p>
          <a:p>
            <a:pPr marL="0" lvl="0" indent="0" rtl="0">
              <a:lnSpc>
                <a:spcPct val="90000"/>
              </a:lnSpc>
              <a:spcBef>
                <a:spcPts val="320"/>
              </a:spcBef>
              <a:buNone/>
            </a:pPr>
            <a:endParaRPr sz="2400">
              <a:latin typeface="Verdana"/>
              <a:ea typeface="Verdana"/>
              <a:cs typeface="Verdana"/>
              <a:sym typeface="Verdana"/>
            </a:endParaRPr>
          </a:p>
          <a:p>
            <a:pPr marL="457200" lvl="0" indent="-381000" rtl="0">
              <a:lnSpc>
                <a:spcPct val="90000"/>
              </a:lnSpc>
              <a:spcBef>
                <a:spcPts val="320"/>
              </a:spcBef>
              <a:buSzPct val="100000"/>
              <a:buFont typeface="Verdana"/>
            </a:pPr>
            <a:r>
              <a:rPr lang="en-US" sz="2400">
                <a:latin typeface="Verdana"/>
                <a:ea typeface="Verdana"/>
                <a:cs typeface="Verdana"/>
                <a:sym typeface="Verdana"/>
              </a:rPr>
              <a:t>Scout’s Challenges                                                            </a:t>
            </a:r>
          </a:p>
          <a:p>
            <a:pPr marL="0" lvl="0" indent="0" rtl="0">
              <a:lnSpc>
                <a:spcPct val="90000"/>
              </a:lnSpc>
              <a:spcBef>
                <a:spcPts val="320"/>
              </a:spcBef>
              <a:buNone/>
            </a:pPr>
            <a:endParaRPr sz="2400">
              <a:latin typeface="Verdana"/>
              <a:ea typeface="Verdana"/>
              <a:cs typeface="Verdana"/>
              <a:sym typeface="Verdana"/>
            </a:endParaRPr>
          </a:p>
          <a:p>
            <a:pPr marL="457200" lvl="0" indent="-381000" rtl="0">
              <a:lnSpc>
                <a:spcPct val="90000"/>
              </a:lnSpc>
              <a:spcBef>
                <a:spcPts val="320"/>
              </a:spcBef>
              <a:buSzPct val="100000"/>
              <a:buFont typeface="Verdana"/>
            </a:pPr>
            <a:r>
              <a:rPr lang="en-US" sz="2400">
                <a:latin typeface="Verdana"/>
                <a:ea typeface="Verdana"/>
                <a:cs typeface="Verdana"/>
                <a:sym typeface="Verdana"/>
              </a:rPr>
              <a:t>How the Scout learns best    </a:t>
            </a:r>
          </a:p>
        </p:txBody>
      </p:sp>
      <p:sp>
        <p:nvSpPr>
          <p:cNvPr id="337" name="Shape 337"/>
          <p:cNvSpPr/>
          <p:nvPr/>
        </p:nvSpPr>
        <p:spPr>
          <a:xfrm>
            <a:off x="498500" y="685800"/>
            <a:ext cx="24408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4000" b="1">
                <a:solidFill>
                  <a:schemeClr val="dk1"/>
                </a:solidFill>
                <a:latin typeface="Verdana"/>
                <a:ea typeface="Verdana"/>
                <a:cs typeface="Verdana"/>
                <a:sym typeface="Verdana"/>
              </a:rPr>
              <a:t>TIP #1</a:t>
            </a:r>
            <a:r>
              <a:rPr lang="en-US" sz="4000">
                <a:solidFill>
                  <a:schemeClr val="dk1"/>
                </a:solidFill>
                <a:latin typeface="Verdana"/>
                <a:ea typeface="Verdana"/>
                <a:cs typeface="Verdana"/>
                <a:sym typeface="Verdana"/>
              </a:rPr>
              <a:t> </a:t>
            </a:r>
          </a:p>
        </p:txBody>
      </p:sp>
    </p:spTree>
    <p:extLst>
      <p:ext uri="{BB962C8B-B14F-4D97-AF65-F5344CB8AC3E}">
        <p14:creationId xmlns:p14="http://schemas.microsoft.com/office/powerpoint/2010/main" val="427440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362050" y="1631999"/>
            <a:ext cx="8382000" cy="38508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Noto Sans Symbols"/>
              <a:buNone/>
            </a:pPr>
            <a:r>
              <a:rPr lang="en-US" sz="1600" b="1" i="0" u="none" strike="noStrike" cap="none">
                <a:solidFill>
                  <a:schemeClr val="dk1"/>
                </a:solidFill>
                <a:latin typeface="Verdana"/>
                <a:ea typeface="Verdana"/>
                <a:cs typeface="Verdana"/>
                <a:sym typeface="Verdana"/>
              </a:rPr>
              <a:t> </a:t>
            </a:r>
          </a:p>
          <a:p>
            <a:pPr marL="342900" marR="0" lvl="0" indent="-342900" algn="l" rtl="0">
              <a:lnSpc>
                <a:spcPct val="90000"/>
              </a:lnSpc>
              <a:spcBef>
                <a:spcPts val="0"/>
              </a:spcBef>
              <a:spcAft>
                <a:spcPts val="0"/>
              </a:spcAft>
              <a:buClr>
                <a:schemeClr val="dk1"/>
              </a:buClr>
              <a:buSzPct val="25000"/>
              <a:buFont typeface="Noto Sans Symbols"/>
              <a:buNone/>
            </a:pPr>
            <a:r>
              <a:rPr lang="en-US" sz="1600" b="1" i="0" u="none" strike="noStrike" cap="none">
                <a:solidFill>
                  <a:schemeClr val="dk1"/>
                </a:solidFill>
                <a:latin typeface="Verdana"/>
                <a:ea typeface="Verdana"/>
                <a:cs typeface="Verdana"/>
                <a:sym typeface="Verdana"/>
              </a:rPr>
              <a:t>                                                          </a:t>
            </a:r>
          </a:p>
          <a:p>
            <a:pPr marL="0" marR="0" lvl="0" indent="0" algn="l" rtl="0">
              <a:lnSpc>
                <a:spcPct val="150000"/>
              </a:lnSpc>
              <a:spcBef>
                <a:spcPts val="320"/>
              </a:spcBef>
              <a:spcAft>
                <a:spcPts val="0"/>
              </a:spcAft>
              <a:buNone/>
            </a:pPr>
            <a:r>
              <a:rPr lang="en-US" sz="2400">
                <a:latin typeface="Verdana"/>
                <a:ea typeface="Verdana"/>
                <a:cs typeface="Verdana"/>
                <a:sym typeface="Verdana"/>
              </a:rPr>
              <a:t> </a:t>
            </a:r>
            <a:r>
              <a:rPr lang="en-US" sz="2400" b="0" i="0" u="none" strike="noStrike" cap="none">
                <a:solidFill>
                  <a:schemeClr val="dk1"/>
                </a:solidFill>
                <a:latin typeface="Verdana"/>
                <a:ea typeface="Verdana"/>
                <a:cs typeface="Verdana"/>
                <a:sym typeface="Verdana"/>
              </a:rPr>
              <a:t>•	Important information </a:t>
            </a:r>
            <a:r>
              <a:rPr lang="en-US" sz="2400">
                <a:latin typeface="Verdana"/>
                <a:ea typeface="Verdana"/>
                <a:cs typeface="Verdana"/>
                <a:sym typeface="Verdana"/>
              </a:rPr>
              <a:t>about every Scout</a:t>
            </a:r>
            <a:r>
              <a:rPr lang="en-US" sz="2400" b="0" i="0" u="none" strike="noStrike" cap="none">
                <a:solidFill>
                  <a:schemeClr val="dk1"/>
                </a:solidFill>
                <a:latin typeface="Verdana"/>
                <a:ea typeface="Verdana"/>
                <a:cs typeface="Verdana"/>
                <a:sym typeface="Verdana"/>
              </a:rPr>
              <a:t>                  </a:t>
            </a:r>
          </a:p>
          <a:p>
            <a:pPr marL="457200" marR="0" lvl="0" indent="-381000" algn="l" rtl="0">
              <a:lnSpc>
                <a:spcPct val="150000"/>
              </a:lnSpc>
              <a:spcBef>
                <a:spcPts val="320"/>
              </a:spcBef>
              <a:spcAft>
                <a:spcPts val="0"/>
              </a:spcAft>
              <a:buSzPct val="100000"/>
              <a:buFont typeface="Verdana"/>
            </a:pPr>
            <a:r>
              <a:rPr lang="en-US" sz="2400">
                <a:latin typeface="Verdana"/>
                <a:ea typeface="Verdana"/>
                <a:cs typeface="Verdana"/>
                <a:sym typeface="Verdana"/>
              </a:rPr>
              <a:t>Equipment/Assistive Technology needs</a:t>
            </a:r>
          </a:p>
          <a:p>
            <a:pPr marL="457200" marR="0" lvl="0" indent="-381000" algn="l" rtl="0">
              <a:lnSpc>
                <a:spcPct val="150000"/>
              </a:lnSpc>
              <a:spcBef>
                <a:spcPts val="320"/>
              </a:spcBef>
              <a:spcAft>
                <a:spcPts val="0"/>
              </a:spcAft>
              <a:buSzPct val="100000"/>
              <a:buFont typeface="Verdana"/>
            </a:pPr>
            <a:r>
              <a:rPr lang="en-US" sz="2400">
                <a:latin typeface="Verdana"/>
                <a:ea typeface="Verdana"/>
                <a:cs typeface="Verdana"/>
                <a:sym typeface="Verdana"/>
              </a:rPr>
              <a:t>Diagnosis/Health issues</a:t>
            </a:r>
          </a:p>
          <a:p>
            <a:pPr marL="457200" marR="0" lvl="0" indent="-381000" algn="l" rtl="0">
              <a:lnSpc>
                <a:spcPct val="150000"/>
              </a:lnSpc>
              <a:spcBef>
                <a:spcPts val="320"/>
              </a:spcBef>
              <a:spcAft>
                <a:spcPts val="0"/>
              </a:spcAft>
              <a:buSzPct val="100000"/>
              <a:buFont typeface="Verdana"/>
            </a:pPr>
            <a:r>
              <a:rPr lang="en-US" sz="2400">
                <a:latin typeface="Verdana"/>
                <a:ea typeface="Verdana"/>
                <a:cs typeface="Verdana"/>
                <a:sym typeface="Verdana"/>
              </a:rPr>
              <a:t>Medications</a:t>
            </a:r>
          </a:p>
          <a:p>
            <a:pPr marL="457200" marR="0" lvl="0" indent="-381000" algn="l" rtl="0">
              <a:lnSpc>
                <a:spcPct val="150000"/>
              </a:lnSpc>
              <a:spcBef>
                <a:spcPts val="320"/>
              </a:spcBef>
              <a:spcAft>
                <a:spcPts val="0"/>
              </a:spcAft>
              <a:buSzPct val="100000"/>
              <a:buFont typeface="Verdana"/>
            </a:pPr>
            <a:r>
              <a:rPr lang="en-US" sz="2400">
                <a:latin typeface="Verdana"/>
                <a:ea typeface="Verdana"/>
                <a:cs typeface="Verdana"/>
                <a:sym typeface="Verdana"/>
              </a:rPr>
              <a:t>Allergies</a:t>
            </a:r>
          </a:p>
          <a:p>
            <a:pPr marL="457200" marR="0" lvl="0" indent="-381000" algn="l" rtl="0">
              <a:lnSpc>
                <a:spcPct val="150000"/>
              </a:lnSpc>
              <a:spcBef>
                <a:spcPts val="320"/>
              </a:spcBef>
              <a:spcAft>
                <a:spcPts val="0"/>
              </a:spcAft>
              <a:buSzPct val="100000"/>
              <a:buFont typeface="Verdana"/>
            </a:pPr>
            <a:r>
              <a:rPr lang="en-US" sz="2400">
                <a:latin typeface="Verdana"/>
                <a:ea typeface="Verdana"/>
                <a:cs typeface="Verdana"/>
                <a:sym typeface="Verdana"/>
              </a:rPr>
              <a:t>Things to avoid</a:t>
            </a:r>
          </a:p>
          <a:p>
            <a:pPr marL="342900" marR="0" lvl="0" indent="-342900" algn="l" rtl="0">
              <a:lnSpc>
                <a:spcPct val="90000"/>
              </a:lnSpc>
              <a:spcBef>
                <a:spcPts val="320"/>
              </a:spcBef>
              <a:spcAft>
                <a:spcPts val="0"/>
              </a:spcAft>
              <a:buClr>
                <a:schemeClr val="dk1"/>
              </a:buClr>
              <a:buSzPct val="25000"/>
              <a:buFont typeface="Noto Sans Symbols"/>
              <a:buNone/>
            </a:pPr>
            <a:r>
              <a:rPr lang="en-US" sz="1600" b="0" i="0" u="none" strike="noStrike" cap="none">
                <a:solidFill>
                  <a:schemeClr val="dk1"/>
                </a:solidFill>
                <a:latin typeface="Verdana"/>
                <a:ea typeface="Verdana"/>
                <a:cs typeface="Verdana"/>
                <a:sym typeface="Verdana"/>
              </a:rPr>
              <a:t>                               </a:t>
            </a:r>
          </a:p>
          <a:p>
            <a:pPr marL="342900" marR="0" lvl="0" indent="-342900" algn="l" rtl="0">
              <a:lnSpc>
                <a:spcPct val="90000"/>
              </a:lnSpc>
              <a:spcBef>
                <a:spcPts val="320"/>
              </a:spcBef>
              <a:spcAft>
                <a:spcPts val="0"/>
              </a:spcAft>
              <a:buClr>
                <a:schemeClr val="dk1"/>
              </a:buClr>
              <a:buSzPct val="25000"/>
              <a:buFont typeface="Noto Sans Symbols"/>
              <a:buNone/>
            </a:pPr>
            <a:r>
              <a:rPr lang="en-US" sz="1600" b="0" i="0" u="none" strike="noStrike" cap="none">
                <a:solidFill>
                  <a:schemeClr val="dk1"/>
                </a:solidFill>
                <a:latin typeface="Verdana"/>
                <a:ea typeface="Verdana"/>
                <a:cs typeface="Verdana"/>
                <a:sym typeface="Verdana"/>
              </a:rPr>
              <a:t>				</a:t>
            </a:r>
          </a:p>
          <a:p>
            <a:pPr marL="342900" marR="0" lvl="0" indent="-342900" algn="l" rtl="0">
              <a:lnSpc>
                <a:spcPct val="90000"/>
              </a:lnSpc>
              <a:spcBef>
                <a:spcPts val="280"/>
              </a:spcBef>
              <a:spcAft>
                <a:spcPts val="0"/>
              </a:spcAft>
              <a:buClr>
                <a:schemeClr val="dk1"/>
              </a:buClr>
              <a:buSzPct val="25000"/>
              <a:buFont typeface="Noto Sans Symbols"/>
              <a:buNone/>
            </a:pPr>
            <a:r>
              <a:rPr lang="en-US" sz="1400" b="0" i="0" u="none" strike="noStrike" cap="none">
                <a:solidFill>
                  <a:schemeClr val="dk1"/>
                </a:solidFill>
                <a:latin typeface="Verdana"/>
                <a:ea typeface="Verdana"/>
                <a:cs typeface="Verdana"/>
                <a:sym typeface="Verdana"/>
              </a:rPr>
              <a:t>				</a:t>
            </a:r>
          </a:p>
          <a:p>
            <a:pPr marL="342900" marR="0" lvl="0" indent="-342900" algn="l" rtl="0">
              <a:lnSpc>
                <a:spcPct val="90000"/>
              </a:lnSpc>
              <a:spcBef>
                <a:spcPts val="240"/>
              </a:spcBef>
              <a:spcAft>
                <a:spcPts val="0"/>
              </a:spcAft>
              <a:buClr>
                <a:schemeClr val="dk1"/>
              </a:buClr>
              <a:buSzPct val="25000"/>
              <a:buFont typeface="Noto Sans Symbols"/>
              <a:buNone/>
            </a:pPr>
            <a:endParaRPr sz="1200" b="0" i="0" u="none" strike="noStrike" cap="none">
              <a:solidFill>
                <a:schemeClr val="dk1"/>
              </a:solidFill>
              <a:latin typeface="Calibri"/>
              <a:ea typeface="Calibri"/>
              <a:cs typeface="Calibri"/>
              <a:sym typeface="Calibri"/>
            </a:endParaRPr>
          </a:p>
        </p:txBody>
      </p:sp>
      <p:sp>
        <p:nvSpPr>
          <p:cNvPr id="344" name="Shape 344"/>
          <p:cNvSpPr txBox="1"/>
          <p:nvPr/>
        </p:nvSpPr>
        <p:spPr>
          <a:xfrm>
            <a:off x="362050" y="720175"/>
            <a:ext cx="85071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3600" b="1">
                <a:latin typeface="Verdana"/>
                <a:ea typeface="Verdana"/>
                <a:cs typeface="Verdana"/>
                <a:sym typeface="Verdana"/>
              </a:rPr>
              <a:t>Leaders Need to Know</a:t>
            </a:r>
            <a:r>
              <a:rPr lang="en-US" sz="3600" b="1">
                <a:solidFill>
                  <a:srgbClr val="0000FF"/>
                </a:solidFill>
                <a:latin typeface="Verdana"/>
                <a:ea typeface="Verdana"/>
                <a:cs typeface="Verdana"/>
                <a:sym typeface="Verdana"/>
              </a:rPr>
              <a:t> </a:t>
            </a:r>
          </a:p>
        </p:txBody>
      </p:sp>
    </p:spTree>
    <p:extLst>
      <p:ext uri="{BB962C8B-B14F-4D97-AF65-F5344CB8AC3E}">
        <p14:creationId xmlns:p14="http://schemas.microsoft.com/office/powerpoint/2010/main" val="266459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0" y="1165200"/>
            <a:ext cx="4724400" cy="5723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lt1"/>
              </a:buClr>
              <a:buSzPct val="25000"/>
              <a:buFont typeface="Noto Sans Symbols"/>
              <a:buNone/>
            </a:pPr>
            <a:r>
              <a:rPr lang="en-US" sz="3200" b="0" i="0" u="none" strike="noStrike" cap="none">
                <a:solidFill>
                  <a:schemeClr val="lt1"/>
                </a:solidFill>
                <a:latin typeface="Verdana"/>
                <a:ea typeface="Verdana"/>
                <a:cs typeface="Verdana"/>
                <a:sym typeface="Verdana"/>
              </a:rPr>
              <a:t>	</a:t>
            </a:r>
            <a:r>
              <a:rPr lang="en-US" sz="2400" b="1" i="0" u="none" strike="noStrike" cap="none">
                <a:solidFill>
                  <a:schemeClr val="dk1"/>
                </a:solidFill>
                <a:latin typeface="Verdana"/>
                <a:ea typeface="Verdana"/>
                <a:cs typeface="Verdana"/>
                <a:sym typeface="Verdana"/>
              </a:rPr>
              <a:t>Work with parents on medications.</a:t>
            </a:r>
          </a:p>
          <a:p>
            <a:pPr marL="342900" marR="0" lvl="0" indent="-342900" algn="l" rtl="0">
              <a:spcBef>
                <a:spcPts val="0"/>
              </a:spcBef>
              <a:spcAft>
                <a:spcPts val="0"/>
              </a:spcAft>
              <a:buClr>
                <a:schemeClr val="lt1"/>
              </a:buClr>
              <a:buSzPct val="25000"/>
              <a:buFont typeface="Noto Sans Symbols"/>
              <a:buNone/>
            </a:pPr>
            <a:endParaRPr sz="2400" b="1">
              <a:latin typeface="Verdana"/>
              <a:ea typeface="Verdana"/>
              <a:cs typeface="Verdana"/>
              <a:sym typeface="Verdana"/>
            </a:endParaRPr>
          </a:p>
          <a:p>
            <a:pPr marL="342900" marR="0" lvl="0" indent="-342900" algn="l" rtl="0">
              <a:spcBef>
                <a:spcPts val="0"/>
              </a:spcBef>
              <a:spcAft>
                <a:spcPts val="0"/>
              </a:spcAft>
              <a:buClr>
                <a:schemeClr val="lt1"/>
              </a:buClr>
              <a:buSzPct val="25000"/>
              <a:buFont typeface="Noto Sans Symbols"/>
              <a:buNone/>
            </a:pPr>
            <a:endParaRPr sz="2400" b="1">
              <a:latin typeface="Verdana"/>
              <a:ea typeface="Verdana"/>
              <a:cs typeface="Verdana"/>
              <a:sym typeface="Verdana"/>
            </a:endParaRPr>
          </a:p>
          <a:p>
            <a:pPr marL="457200" marR="0" lvl="0" indent="-342900" algn="l" rtl="0">
              <a:spcBef>
                <a:spcPts val="0"/>
              </a:spcBef>
              <a:spcAft>
                <a:spcPts val="0"/>
              </a:spcAft>
              <a:buSzPct val="100000"/>
              <a:buFont typeface="Verdana"/>
            </a:pPr>
            <a:r>
              <a:rPr lang="en-US" sz="1800">
                <a:latin typeface="Verdana"/>
                <a:ea typeface="Verdana"/>
                <a:cs typeface="Verdana"/>
                <a:sym typeface="Verdana"/>
              </a:rPr>
              <a:t>Regular medication schedule-why?</a:t>
            </a:r>
          </a:p>
          <a:p>
            <a:pPr marL="0" marR="0" lvl="0" indent="0" algn="l" rtl="0">
              <a:spcBef>
                <a:spcPts val="0"/>
              </a:spcBef>
              <a:spcAft>
                <a:spcPts val="0"/>
              </a:spcAft>
              <a:buNone/>
            </a:pPr>
            <a:endParaRPr sz="1800">
              <a:latin typeface="Verdana"/>
              <a:ea typeface="Verdana"/>
              <a:cs typeface="Verdana"/>
              <a:sym typeface="Verdana"/>
            </a:endParaRPr>
          </a:p>
          <a:p>
            <a:pPr marL="457200" marR="0" lvl="0" indent="-342900" algn="l" rtl="0">
              <a:spcBef>
                <a:spcPts val="560"/>
              </a:spcBef>
              <a:spcAft>
                <a:spcPts val="0"/>
              </a:spcAft>
              <a:buSzPct val="100000"/>
              <a:buFont typeface="Verdana"/>
            </a:pPr>
            <a:r>
              <a:rPr lang="en-US" sz="1800">
                <a:latin typeface="Verdana"/>
                <a:ea typeface="Verdana"/>
                <a:cs typeface="Verdana"/>
                <a:sym typeface="Verdana"/>
              </a:rPr>
              <a:t>Responsibility of prescription medication- who? </a:t>
            </a:r>
          </a:p>
          <a:p>
            <a:pPr marL="0" marR="0" lvl="0" indent="0" algn="l" rtl="0">
              <a:spcBef>
                <a:spcPts val="560"/>
              </a:spcBef>
              <a:spcAft>
                <a:spcPts val="0"/>
              </a:spcAft>
              <a:buNone/>
            </a:pPr>
            <a:endParaRPr sz="1800">
              <a:latin typeface="Verdana"/>
              <a:ea typeface="Verdana"/>
              <a:cs typeface="Verdana"/>
              <a:sym typeface="Verdana"/>
            </a:endParaRPr>
          </a:p>
          <a:p>
            <a:pPr marL="457200" marR="0" lvl="0" indent="-342900" algn="l" rtl="0">
              <a:spcBef>
                <a:spcPts val="560"/>
              </a:spcBef>
              <a:spcAft>
                <a:spcPts val="0"/>
              </a:spcAft>
              <a:buSzPct val="100000"/>
              <a:buFont typeface="Verdana"/>
            </a:pPr>
            <a:r>
              <a:rPr lang="en-US" sz="1800">
                <a:latin typeface="Verdana"/>
                <a:ea typeface="Verdana"/>
                <a:cs typeface="Verdana"/>
                <a:sym typeface="Verdana"/>
              </a:rPr>
              <a:t>If state laws are more limiting, they must be followed.</a:t>
            </a:r>
          </a:p>
          <a:p>
            <a:pPr marL="0" marR="0" lvl="0" indent="0" algn="l" rtl="0">
              <a:spcBef>
                <a:spcPts val="560"/>
              </a:spcBef>
              <a:spcAft>
                <a:spcPts val="0"/>
              </a:spcAft>
              <a:buNone/>
            </a:pPr>
            <a:endParaRPr sz="2800" b="0" i="0" u="none" strike="noStrike" cap="none">
              <a:solidFill>
                <a:schemeClr val="dk1"/>
              </a:solidFill>
              <a:latin typeface="Verdana"/>
              <a:ea typeface="Verdana"/>
              <a:cs typeface="Verdana"/>
              <a:sym typeface="Verdana"/>
            </a:endParaRPr>
          </a:p>
          <a:p>
            <a:pPr marL="342900" marR="0" lvl="0" indent="-342900" algn="l" rtl="0">
              <a:spcBef>
                <a:spcPts val="560"/>
              </a:spcBef>
              <a:spcAft>
                <a:spcPts val="0"/>
              </a:spcAft>
              <a:buClr>
                <a:schemeClr val="dk1"/>
              </a:buClr>
              <a:buSzPct val="25000"/>
              <a:buFont typeface="Noto Sans Symbols"/>
              <a:buNone/>
            </a:pPr>
            <a:endParaRPr sz="2800" b="0" i="0" u="none" strike="noStrike" cap="none">
              <a:solidFill>
                <a:schemeClr val="dk1"/>
              </a:solidFill>
              <a:latin typeface="Verdana"/>
              <a:ea typeface="Verdana"/>
              <a:cs typeface="Verdana"/>
              <a:sym typeface="Verdana"/>
            </a:endParaRPr>
          </a:p>
          <a:p>
            <a:pPr marL="342900" marR="0" lvl="0" indent="-342900" algn="l" rtl="0">
              <a:spcBef>
                <a:spcPts val="560"/>
              </a:spcBef>
              <a:spcAft>
                <a:spcPts val="0"/>
              </a:spcAft>
              <a:buClr>
                <a:schemeClr val="dk1"/>
              </a:buClr>
              <a:buSzPct val="25000"/>
              <a:buFont typeface="Noto Sans Symbols"/>
              <a:buNone/>
            </a:pPr>
            <a:r>
              <a:rPr lang="en-US" sz="2800" b="0" i="0" u="none" strike="noStrike" cap="none">
                <a:solidFill>
                  <a:schemeClr val="dk1"/>
                </a:solidFill>
                <a:latin typeface="Verdana"/>
                <a:ea typeface="Verdana"/>
                <a:cs typeface="Verdana"/>
                <a:sym typeface="Verdana"/>
              </a:rPr>
              <a:t>	</a:t>
            </a:r>
          </a:p>
        </p:txBody>
      </p:sp>
      <p:sp>
        <p:nvSpPr>
          <p:cNvPr id="351" name="Shape 351"/>
          <p:cNvSpPr txBox="1"/>
          <p:nvPr/>
        </p:nvSpPr>
        <p:spPr>
          <a:xfrm>
            <a:off x="0" y="457200"/>
            <a:ext cx="23376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4000" b="1">
                <a:solidFill>
                  <a:schemeClr val="dk1"/>
                </a:solidFill>
                <a:latin typeface="Verdana"/>
                <a:ea typeface="Verdana"/>
                <a:cs typeface="Verdana"/>
                <a:sym typeface="Verdana"/>
              </a:rPr>
              <a:t>TIP #2 </a:t>
            </a:r>
          </a:p>
        </p:txBody>
      </p:sp>
    </p:spTree>
    <p:extLst>
      <p:ext uri="{BB962C8B-B14F-4D97-AF65-F5344CB8AC3E}">
        <p14:creationId xmlns:p14="http://schemas.microsoft.com/office/powerpoint/2010/main" val="250120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20650" y="1295400"/>
            <a:ext cx="7039500" cy="34302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lt1"/>
              </a:buClr>
              <a:buSzPct val="25000"/>
              <a:buFont typeface="Noto Sans Symbols"/>
              <a:buNone/>
            </a:pPr>
            <a:r>
              <a:rPr lang="en-US" sz="3200" b="1" i="0" u="none" strike="noStrike" cap="none">
                <a:solidFill>
                  <a:schemeClr val="lt1"/>
                </a:solidFill>
                <a:latin typeface="Verdana"/>
                <a:ea typeface="Verdana"/>
                <a:cs typeface="Verdana"/>
                <a:sym typeface="Verdana"/>
              </a:rPr>
              <a:t>	</a:t>
            </a:r>
            <a:r>
              <a:rPr lang="en-US" sz="2400" b="1" i="0" u="none" strike="noStrike" cap="none">
                <a:solidFill>
                  <a:schemeClr val="dk1"/>
                </a:solidFill>
                <a:latin typeface="Verdana"/>
                <a:ea typeface="Verdana"/>
                <a:cs typeface="Verdana"/>
                <a:sym typeface="Verdana"/>
              </a:rPr>
              <a:t>Work with parents on tips for success.</a:t>
            </a:r>
          </a:p>
          <a:p>
            <a:pPr marL="342900" marR="0" lvl="0" indent="-342900" algn="l" rtl="0">
              <a:spcBef>
                <a:spcPts val="560"/>
              </a:spcBef>
              <a:spcAft>
                <a:spcPts val="0"/>
              </a:spcAft>
              <a:buClr>
                <a:schemeClr val="dk1"/>
              </a:buClr>
              <a:buSzPct val="25000"/>
              <a:buFont typeface="Noto Sans Symbols"/>
              <a:buNone/>
            </a:pPr>
            <a:endParaRPr sz="2400" b="0" i="0" u="none" strike="noStrike" cap="none">
              <a:solidFill>
                <a:schemeClr val="dk1"/>
              </a:solidFill>
              <a:latin typeface="Verdana"/>
              <a:ea typeface="Verdana"/>
              <a:cs typeface="Verdana"/>
              <a:sym typeface="Verdana"/>
            </a:endParaRPr>
          </a:p>
          <a:p>
            <a:pPr marL="342900" marR="0" lvl="0" indent="-317500" algn="l" rtl="0">
              <a:lnSpc>
                <a:spcPct val="150000"/>
              </a:lnSpc>
              <a:spcBef>
                <a:spcPts val="560"/>
              </a:spcBef>
              <a:spcAft>
                <a:spcPts val="0"/>
              </a:spcAft>
              <a:buClr>
                <a:schemeClr val="dk1"/>
              </a:buClr>
              <a:buSzPct val="100000"/>
              <a:buFont typeface="Verdana"/>
              <a:buChar char="•"/>
            </a:pPr>
            <a:r>
              <a:rPr lang="en-US" sz="2400">
                <a:latin typeface="Verdana"/>
                <a:ea typeface="Verdana"/>
                <a:cs typeface="Verdana"/>
                <a:sym typeface="Verdana"/>
              </a:rPr>
              <a:t>sensitivity issues?</a:t>
            </a:r>
          </a:p>
          <a:p>
            <a:pPr marL="342900" marR="0" lvl="0" indent="-317500" algn="l" rtl="0">
              <a:lnSpc>
                <a:spcPct val="150000"/>
              </a:lnSpc>
              <a:spcBef>
                <a:spcPts val="560"/>
              </a:spcBef>
              <a:spcAft>
                <a:spcPts val="0"/>
              </a:spcAft>
              <a:buClr>
                <a:schemeClr val="dk1"/>
              </a:buClr>
              <a:buSzPct val="100000"/>
              <a:buFont typeface="Verdana"/>
              <a:buChar char="•"/>
            </a:pPr>
            <a:r>
              <a:rPr lang="en-US" sz="2400">
                <a:latin typeface="Verdana"/>
                <a:ea typeface="Verdana"/>
                <a:cs typeface="Verdana"/>
                <a:sym typeface="Verdana"/>
              </a:rPr>
              <a:t>sleeping issues?</a:t>
            </a:r>
          </a:p>
          <a:p>
            <a:pPr marL="342900" marR="0" lvl="0" indent="-317500" algn="l" rtl="0">
              <a:lnSpc>
                <a:spcPct val="150000"/>
              </a:lnSpc>
              <a:spcBef>
                <a:spcPts val="560"/>
              </a:spcBef>
              <a:spcAft>
                <a:spcPts val="0"/>
              </a:spcAft>
              <a:buClr>
                <a:schemeClr val="dk1"/>
              </a:buClr>
              <a:buSzPct val="100000"/>
              <a:buFont typeface="Verdana"/>
              <a:buChar char="•"/>
            </a:pPr>
            <a:r>
              <a:rPr lang="en-US" sz="2400">
                <a:latin typeface="Verdana"/>
                <a:ea typeface="Verdana"/>
                <a:cs typeface="Verdana"/>
                <a:sym typeface="Verdana"/>
              </a:rPr>
              <a:t>issues with large groups?</a:t>
            </a:r>
          </a:p>
          <a:p>
            <a:pPr marL="0" marR="0" lvl="0" indent="0" algn="l" rtl="0">
              <a:lnSpc>
                <a:spcPct val="150000"/>
              </a:lnSpc>
              <a:spcBef>
                <a:spcPts val="560"/>
              </a:spcBef>
              <a:spcAft>
                <a:spcPts val="0"/>
              </a:spcAft>
              <a:buNone/>
            </a:pPr>
            <a:endParaRPr sz="2400">
              <a:latin typeface="Verdana"/>
              <a:ea typeface="Verdana"/>
              <a:cs typeface="Verdana"/>
              <a:sym typeface="Verdana"/>
            </a:endParaRPr>
          </a:p>
        </p:txBody>
      </p:sp>
      <p:sp>
        <p:nvSpPr>
          <p:cNvPr id="360" name="Shape 360"/>
          <p:cNvSpPr txBox="1"/>
          <p:nvPr/>
        </p:nvSpPr>
        <p:spPr>
          <a:xfrm>
            <a:off x="304800" y="609600"/>
            <a:ext cx="2204700" cy="708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4000" b="1">
                <a:solidFill>
                  <a:schemeClr val="dk1"/>
                </a:solidFill>
                <a:latin typeface="Verdana"/>
                <a:ea typeface="Verdana"/>
                <a:cs typeface="Verdana"/>
                <a:sym typeface="Verdana"/>
              </a:rPr>
              <a:t>TIP #3</a:t>
            </a:r>
          </a:p>
        </p:txBody>
      </p:sp>
    </p:spTree>
    <p:extLst>
      <p:ext uri="{BB962C8B-B14F-4D97-AF65-F5344CB8AC3E}">
        <p14:creationId xmlns:p14="http://schemas.microsoft.com/office/powerpoint/2010/main" val="257978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2085</Words>
  <Application>Microsoft Office PowerPoint</Application>
  <PresentationFormat>On-screen Show (4:3)</PresentationFormat>
  <Paragraphs>346</Paragraphs>
  <Slides>20</Slides>
  <Notes>20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20</vt:i4>
      </vt:variant>
    </vt:vector>
  </HeadingPairs>
  <TitlesOfParts>
    <vt:vector size="34" baseType="lpstr">
      <vt:lpstr>ＭＳ Ｐゴシック</vt:lpstr>
      <vt:lpstr>Arial</vt:lpstr>
      <vt:lpstr>Cabin</vt:lpstr>
      <vt:lpstr>Calibri</vt:lpstr>
      <vt:lpstr>Geneva</vt:lpstr>
      <vt:lpstr>Noto Sans Symbols</vt:lpstr>
      <vt:lpstr>Tahoma</vt:lpstr>
      <vt:lpstr>Times New Roman</vt:lpstr>
      <vt:lpstr>Verdana</vt:lpstr>
      <vt:lpstr>Office Theme</vt:lpstr>
      <vt:lpstr>Custom Design</vt:lpstr>
      <vt:lpstr>1_Office Theme</vt:lpstr>
      <vt:lpstr>Default Design</vt:lpstr>
      <vt:lpstr>1_Default Design</vt:lpstr>
      <vt:lpstr>ADHD</vt:lpstr>
      <vt:lpstr>Attention-Deficit/Hyperactivity Disorder</vt:lpstr>
      <vt:lpstr>PowerPoint Presentation</vt:lpstr>
      <vt:lpstr>PowerPoint Presentation</vt:lpstr>
      <vt:lpstr>Focus on the Scout’s Strengths!</vt:lpstr>
      <vt:lpstr> Getting to know your Scout.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 actions that can trigger responses</vt:lpstr>
      <vt:lpstr>PowerPoint Presentation</vt:lpstr>
      <vt:lpstr>PowerPoint Presentation</vt:lpstr>
      <vt:lpstr>Resources:</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Ruiz</dc:creator>
  <cp:lastModifiedBy>Loren Winfrey</cp:lastModifiedBy>
  <cp:revision>23</cp:revision>
  <dcterms:created xsi:type="dcterms:W3CDTF">2014-08-18T16:53:07Z</dcterms:created>
  <dcterms:modified xsi:type="dcterms:W3CDTF">2018-06-29T14:54:06Z</dcterms:modified>
</cp:coreProperties>
</file>