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310" r:id="rId3"/>
    <p:sldId id="313" r:id="rId4"/>
    <p:sldId id="287" r:id="rId5"/>
    <p:sldId id="271" r:id="rId6"/>
    <p:sldId id="282" r:id="rId7"/>
    <p:sldId id="306" r:id="rId8"/>
    <p:sldId id="308" r:id="rId9"/>
    <p:sldId id="311" r:id="rId10"/>
    <p:sldId id="309" r:id="rId11"/>
    <p:sldId id="281" r:id="rId12"/>
    <p:sldId id="303" r:id="rId13"/>
    <p:sldId id="30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3514" autoAdjust="0"/>
  </p:normalViewPr>
  <p:slideViewPr>
    <p:cSldViewPr snapToGrid="0">
      <p:cViewPr varScale="1">
        <p:scale>
          <a:sx n="54" d="100"/>
          <a:sy n="54" d="100"/>
        </p:scale>
        <p:origin x="1122"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6" d="100"/>
          <a:sy n="86" d="100"/>
        </p:scale>
        <p:origin x="384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7CDD1-5AD0-4B5B-ACAA-2B7A1384295E}" type="datetimeFigureOut">
              <a:rPr lang="en-US" smtClean="0"/>
              <a:t>7/10/2019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912DFE-BBDE-4452-96E5-928AD45D2C10}" type="slidenum">
              <a:rPr lang="en-US" smtClean="0"/>
              <a:t>‹#›</a:t>
            </a:fld>
            <a:endParaRPr lang="en-US"/>
          </a:p>
        </p:txBody>
      </p:sp>
    </p:spTree>
    <p:extLst>
      <p:ext uri="{BB962C8B-B14F-4D97-AF65-F5344CB8AC3E}">
        <p14:creationId xmlns:p14="http://schemas.microsoft.com/office/powerpoint/2010/main" val="241370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t>Narrative</a:t>
            </a:r>
          </a:p>
          <a:p>
            <a:pPr marL="0" lvl="0" indent="0">
              <a:buFont typeface="Arial" panose="020B0604020202020204" pitchFamily="34" charset="0"/>
              <a:buNone/>
            </a:pPr>
            <a:r>
              <a:rPr lang="en-US" dirty="0"/>
              <a:t>Hello,  My name is Jeff Gross.  I am a 28 year scouting volunteer having served as an Asst Cubmaster, a Scoutmaster, many District roles and currently serving as your Vice Chair of District Operations for the Three Fires Council.  This presentation will tell you the Why, What and a bit of the How our Scouting Districts are restructuring.  Let’s get started. </a:t>
            </a:r>
          </a:p>
          <a:p>
            <a:pPr marL="0" lvl="0" indent="0">
              <a:buFont typeface="Arial" panose="020B0604020202020204" pitchFamily="34" charset="0"/>
              <a:buNone/>
            </a:pPr>
            <a:endParaRPr lang="en-US" dirty="0"/>
          </a:p>
          <a:p>
            <a:pPr marL="0" lvl="0" indent="0">
              <a:buFont typeface="Arial" panose="020B0604020202020204" pitchFamily="34" charset="0"/>
              <a:buNone/>
            </a:pPr>
            <a:endParaRPr lang="en-US" dirty="0"/>
          </a:p>
          <a:p>
            <a:pPr marL="0" lvl="0" indent="0">
              <a:buFont typeface="Arial" panose="020B0604020202020204" pitchFamily="34" charset="0"/>
              <a:buNone/>
            </a:pPr>
            <a:endParaRPr lang="en-US" dirty="0"/>
          </a:p>
          <a:p>
            <a:pPr marL="171450" indent="-171450">
              <a:buFont typeface="Arial" panose="020B0604020202020204" pitchFamily="34" charset="0"/>
              <a:buChar char="•"/>
            </a:pPr>
            <a:r>
              <a:rPr lang="en-US" dirty="0"/>
              <a:t>Jeff Gross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Introduce presenters</a:t>
            </a:r>
          </a:p>
          <a:p>
            <a:pPr marL="171450" indent="-171450">
              <a:buFont typeface="Arial" panose="020B0604020202020204" pitchFamily="34" charset="0"/>
              <a:buChar char="•"/>
            </a:pPr>
            <a:r>
              <a:rPr lang="en-US" dirty="0"/>
              <a:t>Thank everyone for coming</a:t>
            </a:r>
          </a:p>
          <a:p>
            <a:pPr marL="171450" indent="-171450">
              <a:buFont typeface="Arial" panose="020B0604020202020204" pitchFamily="34" charset="0"/>
              <a:buChar char="•"/>
            </a:pPr>
            <a:r>
              <a:rPr lang="en-US" dirty="0"/>
              <a:t>Brief review of agenda and instructions for Q &amp;A</a:t>
            </a:r>
          </a:p>
          <a:p>
            <a:pPr marL="628650" lvl="1" indent="-171450">
              <a:buFont typeface="Arial" panose="020B0604020202020204" pitchFamily="34" charset="0"/>
              <a:buChar char="•"/>
            </a:pPr>
            <a:r>
              <a:rPr lang="en-US" dirty="0"/>
              <a:t>Index cards</a:t>
            </a:r>
          </a:p>
          <a:p>
            <a:endParaRPr lang="en-US" dirty="0"/>
          </a:p>
        </p:txBody>
      </p:sp>
      <p:sp>
        <p:nvSpPr>
          <p:cNvPr id="4" name="Slide Number Placeholder 3"/>
          <p:cNvSpPr>
            <a:spLocks noGrp="1"/>
          </p:cNvSpPr>
          <p:nvPr>
            <p:ph type="sldNum" sz="quarter" idx="5"/>
          </p:nvPr>
        </p:nvSpPr>
        <p:spPr/>
        <p:txBody>
          <a:bodyPr/>
          <a:lstStyle/>
          <a:p>
            <a:fld id="{FA912DFE-BBDE-4452-96E5-928AD45D2C10}" type="slidenum">
              <a:rPr lang="en-US" smtClean="0"/>
              <a:t>1</a:t>
            </a:fld>
            <a:endParaRPr lang="en-US"/>
          </a:p>
        </p:txBody>
      </p:sp>
    </p:spTree>
    <p:extLst>
      <p:ext uri="{BB962C8B-B14F-4D97-AF65-F5344CB8AC3E}">
        <p14:creationId xmlns:p14="http://schemas.microsoft.com/office/powerpoint/2010/main" val="1207664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a:t>
            </a:r>
            <a:r>
              <a:rPr lang="en-US" dirty="0"/>
              <a:t>:</a:t>
            </a:r>
          </a:p>
          <a:p>
            <a:endParaRPr lang="en-US" dirty="0"/>
          </a:p>
          <a:p>
            <a:r>
              <a:rPr lang="en-US" dirty="0"/>
              <a:t>We plan on this change having a positive impact to all Units, Volunteers and Staff</a:t>
            </a:r>
          </a:p>
          <a:p>
            <a:pPr marL="228600" indent="-228600">
              <a:buAutoNum type="arabicParenR"/>
            </a:pPr>
            <a:r>
              <a:rPr lang="en-US" dirty="0"/>
              <a:t>We will have better trained staff on specific topics such as Membership and Activities</a:t>
            </a:r>
          </a:p>
          <a:p>
            <a:pPr marL="228600" indent="-228600">
              <a:buAutoNum type="arabicParenR"/>
            </a:pPr>
            <a:r>
              <a:rPr lang="en-US" dirty="0"/>
              <a:t>We will have better Committee and Leader Forum meetings with more coverage to all. </a:t>
            </a:r>
          </a:p>
          <a:p>
            <a:pPr marL="228600" indent="-228600">
              <a:buAutoNum type="arabicParenR"/>
            </a:pPr>
            <a:r>
              <a:rPr lang="en-US" dirty="0"/>
              <a:t>We will have better communications to all families on relevant topics. </a:t>
            </a:r>
          </a:p>
          <a:p>
            <a:pPr marL="228600" indent="-228600">
              <a:buAutoNum type="arabicParenR"/>
            </a:pPr>
            <a:r>
              <a:rPr lang="en-US" dirty="0"/>
              <a:t>We will have better activities for unit to participate in.</a:t>
            </a:r>
          </a:p>
          <a:p>
            <a:pPr marL="228600" indent="-228600">
              <a:buAutoNum type="arabicParenR"/>
            </a:pPr>
            <a:r>
              <a:rPr lang="en-US" dirty="0"/>
              <a:t>We will have better membership retention and recruitment due to a better program. </a:t>
            </a:r>
          </a:p>
          <a:p>
            <a:pPr marL="228600" indent="-228600">
              <a:buAutoNum type="arabicParenR"/>
            </a:pPr>
            <a:r>
              <a:rPr lang="en-US" dirty="0"/>
              <a:t>We will have better community support.  </a:t>
            </a:r>
          </a:p>
          <a:p>
            <a:pPr marL="228600" indent="-228600">
              <a:buAutoNum type="arabicParenR"/>
            </a:pPr>
            <a:endParaRPr lang="en-US" dirty="0"/>
          </a:p>
          <a:p>
            <a:pPr marL="228600" indent="-228600">
              <a:buAutoNum type="arabicParenR"/>
            </a:pPr>
            <a:endParaRPr lang="en-US" dirty="0"/>
          </a:p>
          <a:p>
            <a:pPr marL="0" indent="0">
              <a:buNone/>
            </a:pPr>
            <a:endParaRPr lang="en-US" dirty="0"/>
          </a:p>
          <a:p>
            <a:r>
              <a:rPr lang="en-US" dirty="0"/>
              <a:t>Jay Herzog</a:t>
            </a:r>
          </a:p>
          <a:p>
            <a:endParaRPr lang="en-US" dirty="0"/>
          </a:p>
          <a:p>
            <a:r>
              <a:rPr lang="en-US" dirty="0"/>
              <a:t>What does Better look like?</a:t>
            </a:r>
          </a:p>
          <a:p>
            <a:endParaRPr lang="en-US" dirty="0"/>
          </a:p>
          <a:p>
            <a:r>
              <a:rPr lang="en-US" dirty="0"/>
              <a:t>Better means having a subject matter experts for your community on any particular Scouting topic.</a:t>
            </a:r>
          </a:p>
          <a:p>
            <a:endParaRPr lang="en-US" dirty="0"/>
          </a:p>
          <a:p>
            <a:r>
              <a:rPr lang="en-US" dirty="0"/>
              <a:t>Better means having events well planned and executed</a:t>
            </a:r>
          </a:p>
          <a:p>
            <a:endParaRPr lang="en-US" dirty="0"/>
          </a:p>
          <a:p>
            <a:r>
              <a:rPr lang="en-US" dirty="0"/>
              <a:t>Better means having communication delivered to families how and where they must want to receive it</a:t>
            </a:r>
          </a:p>
          <a:p>
            <a:endParaRPr lang="en-US" dirty="0"/>
          </a:p>
          <a:p>
            <a:r>
              <a:rPr lang="en-US" dirty="0"/>
              <a:t>Better means the TFC is attracting and keeping more scouts, families volunteers and donors.</a:t>
            </a:r>
          </a:p>
          <a:p>
            <a:endParaRPr lang="en-US" dirty="0"/>
          </a:p>
          <a:p>
            <a:r>
              <a:rPr lang="en-US" dirty="0"/>
              <a:t>Better means council &amp; district programs are relevant and exciting.</a:t>
            </a:r>
          </a:p>
        </p:txBody>
      </p:sp>
      <p:sp>
        <p:nvSpPr>
          <p:cNvPr id="4" name="Slide Number Placeholder 3"/>
          <p:cNvSpPr>
            <a:spLocks noGrp="1"/>
          </p:cNvSpPr>
          <p:nvPr>
            <p:ph type="sldNum" sz="quarter" idx="10"/>
          </p:nvPr>
        </p:nvSpPr>
        <p:spPr/>
        <p:txBody>
          <a:bodyPr/>
          <a:lstStyle/>
          <a:p>
            <a:fld id="{E49283B3-3D35-4C88-BD55-7368AD5F7D7F}" type="slidenum">
              <a:rPr lang="en-US" smtClean="0"/>
              <a:t>10</a:t>
            </a:fld>
            <a:endParaRPr lang="en-US" dirty="0"/>
          </a:p>
        </p:txBody>
      </p:sp>
    </p:spTree>
    <p:extLst>
      <p:ext uri="{BB962C8B-B14F-4D97-AF65-F5344CB8AC3E}">
        <p14:creationId xmlns:p14="http://schemas.microsoft.com/office/powerpoint/2010/main" val="1903628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a:t>
            </a:r>
            <a:r>
              <a:rPr lang="en-US" dirty="0"/>
              <a:t>:</a:t>
            </a:r>
          </a:p>
          <a:p>
            <a:r>
              <a:rPr lang="en-US" dirty="0"/>
              <a:t>The timeline is getting close to complete and we are in the middle of filling up the district committees with the existing and new volunteers.  There is a Council Coordinated meeting on Saturday, August 10</a:t>
            </a:r>
            <a:r>
              <a:rPr lang="en-US" baseline="30000" dirty="0"/>
              <a:t>th</a:t>
            </a:r>
            <a:r>
              <a:rPr lang="en-US" dirty="0"/>
              <a:t> and our goal is to have 3 functioning District Committees at this time with Leader Forums scheduled and communicated out to the Units. </a:t>
            </a:r>
          </a:p>
          <a:p>
            <a:endParaRPr lang="en-US" dirty="0"/>
          </a:p>
          <a:p>
            <a:r>
              <a:rPr lang="en-US" dirty="0"/>
              <a:t>Our Professional Staffing alignment is done and can be seen on the TFC website.</a:t>
            </a:r>
          </a:p>
          <a:p>
            <a:r>
              <a:rPr lang="en-US" dirty="0"/>
              <a:t>The Volunteer positions are being worked on in June and July. </a:t>
            </a:r>
          </a:p>
          <a:p>
            <a:r>
              <a:rPr lang="en-US" dirty="0"/>
              <a:t>Roundtable to Leader Forum will be launched in August</a:t>
            </a:r>
          </a:p>
          <a:p>
            <a:r>
              <a:rPr lang="en-US" dirty="0"/>
              <a:t>Calendar and Budget is ongoing from now till October.</a:t>
            </a:r>
          </a:p>
          <a:p>
            <a:endParaRPr lang="en-US" dirty="0"/>
          </a:p>
          <a:p>
            <a:endParaRPr lang="en-US" dirty="0"/>
          </a:p>
        </p:txBody>
      </p:sp>
      <p:sp>
        <p:nvSpPr>
          <p:cNvPr id="4" name="Slide Number Placeholder 3"/>
          <p:cNvSpPr>
            <a:spLocks noGrp="1"/>
          </p:cNvSpPr>
          <p:nvPr>
            <p:ph type="sldNum" sz="quarter" idx="10"/>
          </p:nvPr>
        </p:nvSpPr>
        <p:spPr/>
        <p:txBody>
          <a:bodyPr/>
          <a:lstStyle/>
          <a:p>
            <a:fld id="{E49283B3-3D35-4C88-BD55-7368AD5F7D7F}" type="slidenum">
              <a:rPr lang="en-US" smtClean="0"/>
              <a:t>11</a:t>
            </a:fld>
            <a:endParaRPr lang="en-US" dirty="0"/>
          </a:p>
        </p:txBody>
      </p:sp>
    </p:spTree>
    <p:extLst>
      <p:ext uri="{BB962C8B-B14F-4D97-AF65-F5344CB8AC3E}">
        <p14:creationId xmlns:p14="http://schemas.microsoft.com/office/powerpoint/2010/main" val="2556904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a:t>
            </a:r>
            <a:r>
              <a:rPr lang="en-US" dirty="0"/>
              <a:t>:</a:t>
            </a:r>
          </a:p>
          <a:p>
            <a:r>
              <a:rPr lang="en-US" dirty="0"/>
              <a:t>We see the outcome being better for Volunteers, Staff, Units and the Scouts.    We should have better communication, our Staff will be more focused and longer term, our volunteers should have more resources leading to easier recruiting and longer retention which should lead to better programs and membership growth. </a:t>
            </a:r>
          </a:p>
        </p:txBody>
      </p:sp>
      <p:sp>
        <p:nvSpPr>
          <p:cNvPr id="4" name="Slide Number Placeholder 3"/>
          <p:cNvSpPr>
            <a:spLocks noGrp="1"/>
          </p:cNvSpPr>
          <p:nvPr>
            <p:ph type="sldNum" sz="quarter" idx="10"/>
          </p:nvPr>
        </p:nvSpPr>
        <p:spPr/>
        <p:txBody>
          <a:bodyPr/>
          <a:lstStyle/>
          <a:p>
            <a:fld id="{E49283B3-3D35-4C88-BD55-7368AD5F7D7F}" type="slidenum">
              <a:rPr lang="en-US" smtClean="0"/>
              <a:t>12</a:t>
            </a:fld>
            <a:endParaRPr lang="en-US" dirty="0"/>
          </a:p>
        </p:txBody>
      </p:sp>
    </p:spTree>
    <p:extLst>
      <p:ext uri="{BB962C8B-B14F-4D97-AF65-F5344CB8AC3E}">
        <p14:creationId xmlns:p14="http://schemas.microsoft.com/office/powerpoint/2010/main" val="2844969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a:t>
            </a:r>
            <a:r>
              <a:rPr lang="en-US" dirty="0"/>
              <a:t>:</a:t>
            </a:r>
          </a:p>
          <a:p>
            <a:r>
              <a:rPr lang="en-US" dirty="0"/>
              <a:t>Thanks for listening and for further information, see the Three Fires Council website or contact one us, Jeff, Anna or Clint.</a:t>
            </a:r>
          </a:p>
        </p:txBody>
      </p:sp>
      <p:sp>
        <p:nvSpPr>
          <p:cNvPr id="4" name="Slide Number Placeholder 3"/>
          <p:cNvSpPr>
            <a:spLocks noGrp="1"/>
          </p:cNvSpPr>
          <p:nvPr>
            <p:ph type="sldNum" sz="quarter" idx="10"/>
          </p:nvPr>
        </p:nvSpPr>
        <p:spPr/>
        <p:txBody>
          <a:bodyPr/>
          <a:lstStyle/>
          <a:p>
            <a:fld id="{E49283B3-3D35-4C88-BD55-7368AD5F7D7F}" type="slidenum">
              <a:rPr lang="en-US" smtClean="0"/>
              <a:t>13</a:t>
            </a:fld>
            <a:endParaRPr lang="en-US" dirty="0"/>
          </a:p>
        </p:txBody>
      </p:sp>
    </p:spTree>
    <p:extLst>
      <p:ext uri="{BB962C8B-B14F-4D97-AF65-F5344CB8AC3E}">
        <p14:creationId xmlns:p14="http://schemas.microsoft.com/office/powerpoint/2010/main" val="1402629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a:t>
            </a:r>
            <a:r>
              <a:rPr lang="en-US" dirty="0"/>
              <a:t>:</a:t>
            </a:r>
          </a:p>
          <a:p>
            <a:r>
              <a:rPr lang="en-US" dirty="0"/>
              <a:t>The professional District Executive position has become more demanding in the last 20 years.  This increased workload due to more job responsibilities and less volunteer involvement has stretched the workforce to a point in which we cannot keep DE’s for a sufficient and efficient timeframe.  This staff turnover is costly from an on-boarding aspect and does not allow volunteer relationships to flourish either. </a:t>
            </a:r>
          </a:p>
          <a:p>
            <a:endParaRPr lang="en-US" dirty="0"/>
          </a:p>
          <a:p>
            <a:endParaRPr lang="en-US" dirty="0"/>
          </a:p>
          <a:p>
            <a:endParaRPr lang="en-US" dirty="0"/>
          </a:p>
          <a:p>
            <a:r>
              <a:rPr lang="en-US" dirty="0"/>
              <a:t>Jay Herzog</a:t>
            </a:r>
          </a:p>
          <a:p>
            <a:endParaRPr lang="en-US" dirty="0"/>
          </a:p>
          <a:p>
            <a:r>
              <a:rPr lang="en-US" dirty="0"/>
              <a:t>As a result today’s families have less “free time”. </a:t>
            </a:r>
          </a:p>
          <a:p>
            <a:r>
              <a:rPr lang="en-US" dirty="0"/>
              <a:t>Family Scouting helps address this issue but we most also address how the local council supports volunteers who deliver Scouting week in and week out. </a:t>
            </a:r>
          </a:p>
          <a:p>
            <a:endParaRPr lang="en-US" dirty="0"/>
          </a:p>
          <a:p>
            <a:r>
              <a:rPr lang="en-US" dirty="0"/>
              <a:t>The BSA has not adopted strategies for the internet/google generation or for a  workforce that is trained more and more to specialize vs. generalize.  </a:t>
            </a:r>
          </a:p>
          <a:p>
            <a:endParaRPr lang="en-US" dirty="0"/>
          </a:p>
          <a:p>
            <a:r>
              <a:rPr lang="en-US" dirty="0"/>
              <a:t>BSA staff is asked to do more and more which leads to higher turnover and lost relationships and lost succession planning  and then more placed on volunteers to fill in the gaps. </a:t>
            </a:r>
          </a:p>
          <a:p>
            <a:endParaRPr lang="en-US" dirty="0"/>
          </a:p>
        </p:txBody>
      </p:sp>
      <p:sp>
        <p:nvSpPr>
          <p:cNvPr id="4" name="Slide Number Placeholder 3"/>
          <p:cNvSpPr>
            <a:spLocks noGrp="1"/>
          </p:cNvSpPr>
          <p:nvPr>
            <p:ph type="sldNum" sz="quarter" idx="10"/>
          </p:nvPr>
        </p:nvSpPr>
        <p:spPr/>
        <p:txBody>
          <a:bodyPr/>
          <a:lstStyle/>
          <a:p>
            <a:fld id="{E49283B3-3D35-4C88-BD55-7368AD5F7D7F}" type="slidenum">
              <a:rPr lang="en-US" smtClean="0"/>
              <a:t>2</a:t>
            </a:fld>
            <a:endParaRPr lang="en-US" dirty="0"/>
          </a:p>
        </p:txBody>
      </p:sp>
    </p:spTree>
    <p:extLst>
      <p:ext uri="{BB962C8B-B14F-4D97-AF65-F5344CB8AC3E}">
        <p14:creationId xmlns:p14="http://schemas.microsoft.com/office/powerpoint/2010/main" val="741164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a:t>
            </a:r>
            <a:r>
              <a:rPr lang="en-US" dirty="0"/>
              <a:t>:</a:t>
            </a:r>
          </a:p>
          <a:p>
            <a:r>
              <a:rPr lang="en-US" dirty="0"/>
              <a:t>This organization change was recognized in the strategic plan 3 years ago, in the last half of 2018, designed with volunteer involvement and a full announcement of the change was made in January 2019.     </a:t>
            </a:r>
          </a:p>
          <a:p>
            <a:endParaRPr lang="en-US" dirty="0"/>
          </a:p>
          <a:p>
            <a:endParaRPr lang="en-US" dirty="0"/>
          </a:p>
          <a:p>
            <a:endParaRPr lang="en-US" dirty="0"/>
          </a:p>
          <a:p>
            <a:r>
              <a:rPr lang="en-US" dirty="0"/>
              <a:t>Jay-</a:t>
            </a:r>
          </a:p>
          <a:p>
            <a:endParaRPr lang="en-US" dirty="0"/>
          </a:p>
          <a:p>
            <a:r>
              <a:rPr lang="en-US" dirty="0"/>
              <a:t>1</a:t>
            </a:r>
            <a:r>
              <a:rPr lang="en-US" baseline="30000" dirty="0"/>
              <a:t>st</a:t>
            </a:r>
            <a:r>
              <a:rPr lang="en-US" dirty="0"/>
              <a:t> task force- charter do we need to do something different? What a re other councils doing</a:t>
            </a:r>
          </a:p>
          <a:p>
            <a:endParaRPr lang="en-US" dirty="0"/>
          </a:p>
          <a:p>
            <a:r>
              <a:rPr lang="en-US" dirty="0"/>
              <a:t>2</a:t>
            </a:r>
            <a:r>
              <a:rPr lang="en-US" baseline="30000" dirty="0"/>
              <a:t>nd</a:t>
            </a:r>
            <a:r>
              <a:rPr lang="en-US" dirty="0"/>
              <a:t> task force what should we do?</a:t>
            </a:r>
          </a:p>
          <a:p>
            <a:endParaRPr lang="en-US" dirty="0"/>
          </a:p>
          <a:p>
            <a:r>
              <a:rPr lang="en-US" dirty="0"/>
              <a:t>3</a:t>
            </a:r>
            <a:r>
              <a:rPr lang="en-US" baseline="30000" dirty="0"/>
              <a:t>rd</a:t>
            </a:r>
            <a:r>
              <a:rPr lang="en-US" dirty="0"/>
              <a:t> task force- work out details and implementation plan</a:t>
            </a:r>
          </a:p>
          <a:p>
            <a:endParaRPr lang="en-US" dirty="0"/>
          </a:p>
        </p:txBody>
      </p:sp>
      <p:sp>
        <p:nvSpPr>
          <p:cNvPr id="4" name="Slide Number Placeholder 3"/>
          <p:cNvSpPr>
            <a:spLocks noGrp="1"/>
          </p:cNvSpPr>
          <p:nvPr>
            <p:ph type="sldNum" sz="quarter" idx="10"/>
          </p:nvPr>
        </p:nvSpPr>
        <p:spPr/>
        <p:txBody>
          <a:bodyPr/>
          <a:lstStyle/>
          <a:p>
            <a:fld id="{E49283B3-3D35-4C88-BD55-7368AD5F7D7F}" type="slidenum">
              <a:rPr lang="en-US" smtClean="0"/>
              <a:t>3</a:t>
            </a:fld>
            <a:endParaRPr lang="en-US" dirty="0"/>
          </a:p>
        </p:txBody>
      </p:sp>
    </p:spTree>
    <p:extLst>
      <p:ext uri="{BB962C8B-B14F-4D97-AF65-F5344CB8AC3E}">
        <p14:creationId xmlns:p14="http://schemas.microsoft.com/office/powerpoint/2010/main" val="1597810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a:t>
            </a:r>
            <a:r>
              <a:rPr lang="en-US" dirty="0"/>
              <a:t>: </a:t>
            </a:r>
          </a:p>
          <a:p>
            <a:r>
              <a:rPr lang="en-US" dirty="0"/>
              <a:t>We are reducing the number of Districts to 3 while keeping the same number of professional staff, thus allowing them to work in a team environment with role specialization.  The benefits of this approach is that the staff can specialize in Membership, Development or Activities amongst other areas too.   This change will allow staff to have more progression opportunity within the same district allowing them to have longer relationships with volunteers.  Also, the volunteers will have coverage if one of the staff does decide to leave with other staff being able to temporarily fulfill that role. </a:t>
            </a:r>
          </a:p>
          <a:p>
            <a:endParaRPr lang="en-US" dirty="0"/>
          </a:p>
          <a:p>
            <a:endParaRPr lang="en-US" dirty="0"/>
          </a:p>
          <a:p>
            <a:endParaRPr lang="en-US" dirty="0"/>
          </a:p>
          <a:p>
            <a:r>
              <a:rPr lang="en-US" dirty="0"/>
              <a:t>Clint Scharff</a:t>
            </a:r>
          </a:p>
          <a:p>
            <a:endParaRPr lang="en-US" dirty="0"/>
          </a:p>
          <a:p>
            <a:r>
              <a:rPr lang="en-US" dirty="0"/>
              <a:t>The team approach also fits better with today’s workforce which is more collaborative and allows individual team members to focus on specific tasks. </a:t>
            </a:r>
          </a:p>
          <a:p>
            <a:endParaRPr lang="en-US" dirty="0"/>
          </a:p>
          <a:p>
            <a:r>
              <a:rPr lang="en-US" dirty="0"/>
              <a:t>Better staff retention will lead to better volunteer retention, and succession planning and better unit level volunteer support</a:t>
            </a:r>
          </a:p>
          <a:p>
            <a:endParaRPr lang="en-US" dirty="0"/>
          </a:p>
          <a:p>
            <a:endParaRPr lang="en-US" dirty="0"/>
          </a:p>
        </p:txBody>
      </p:sp>
      <p:sp>
        <p:nvSpPr>
          <p:cNvPr id="4" name="Slide Number Placeholder 3"/>
          <p:cNvSpPr>
            <a:spLocks noGrp="1"/>
          </p:cNvSpPr>
          <p:nvPr>
            <p:ph type="sldNum" sz="quarter" idx="10"/>
          </p:nvPr>
        </p:nvSpPr>
        <p:spPr/>
        <p:txBody>
          <a:bodyPr/>
          <a:lstStyle/>
          <a:p>
            <a:fld id="{E49283B3-3D35-4C88-BD55-7368AD5F7D7F}" type="slidenum">
              <a:rPr lang="en-US" smtClean="0"/>
              <a:t>4</a:t>
            </a:fld>
            <a:endParaRPr lang="en-US" dirty="0"/>
          </a:p>
        </p:txBody>
      </p:sp>
    </p:spTree>
    <p:extLst>
      <p:ext uri="{BB962C8B-B14F-4D97-AF65-F5344CB8AC3E}">
        <p14:creationId xmlns:p14="http://schemas.microsoft.com/office/powerpoint/2010/main" val="3718737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Narrative</a:t>
            </a:r>
            <a:r>
              <a:rPr lang="en-US" b="1" u="sng" dirty="0"/>
              <a:t>:</a:t>
            </a:r>
          </a:p>
          <a:p>
            <a:r>
              <a:rPr lang="en-US" b="1" u="sng" dirty="0"/>
              <a:t>Potawatomi District  made up of the former ( Kishwaukee &amp; Maramech Hill districts) </a:t>
            </a:r>
            <a:r>
              <a:rPr lang="en-US" dirty="0"/>
              <a:t>will have two District Executives and a Field Director.  The Field Director will be team lead and will lead Community Development efforts in the District. One DE will take lead on Advancement and Training Committee support, the other on Camping &amp; Training support, they both will support Membership and unit service efforts</a:t>
            </a:r>
          </a:p>
          <a:p>
            <a:endParaRPr lang="en-US" dirty="0"/>
          </a:p>
          <a:p>
            <a:r>
              <a:rPr lang="en-US" b="1" u="sng" dirty="0"/>
              <a:t>Ottawa Dist. (Great Bear, Fox Valley, Foxfire) </a:t>
            </a:r>
            <a:r>
              <a:rPr lang="en-US" dirty="0"/>
              <a:t>Will have three District Executives; District Director Team lead responsible for community development, and District leadership development and strategic partnerships. DE-Program responsible for supporting the program Committee and product sales, DE- Unit Service responsible for Membership, Commissioner and Family -FOS.</a:t>
            </a:r>
          </a:p>
          <a:p>
            <a:endParaRPr lang="en-US" dirty="0"/>
          </a:p>
          <a:p>
            <a:r>
              <a:rPr lang="en-US" b="1" u="sng" dirty="0"/>
              <a:t>Chippewa Dist. (NT, PT, </a:t>
            </a:r>
            <a:r>
              <a:rPr lang="en-US" b="1" u="sng" dirty="0" err="1"/>
              <a:t>Channonee</a:t>
            </a:r>
            <a:r>
              <a:rPr lang="en-US" b="1" u="sng" dirty="0"/>
              <a:t>, Thunderbird &amp; Indian Prairie)</a:t>
            </a:r>
          </a:p>
          <a:p>
            <a:r>
              <a:rPr lang="en-US" dirty="0"/>
              <a:t>Will have six full time staff assigned. The Field Director will be team lead and drive Community development, committee development and strategic partnerships, District Director-Unit Service and 2 DE’s Unit Service will be responsible for Membership, Commissioner Service and Family FOS the other 3 DE’s will support the Program Committee and product sales.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Clint Scharff</a:t>
            </a:r>
          </a:p>
          <a:p>
            <a:endParaRPr lang="en-US" dirty="0"/>
          </a:p>
        </p:txBody>
      </p:sp>
      <p:sp>
        <p:nvSpPr>
          <p:cNvPr id="4" name="Slide Number Placeholder 3"/>
          <p:cNvSpPr>
            <a:spLocks noGrp="1"/>
          </p:cNvSpPr>
          <p:nvPr>
            <p:ph type="sldNum" sz="quarter" idx="10"/>
          </p:nvPr>
        </p:nvSpPr>
        <p:spPr/>
        <p:txBody>
          <a:bodyPr/>
          <a:lstStyle/>
          <a:p>
            <a:fld id="{E49283B3-3D35-4C88-BD55-7368AD5F7D7F}" type="slidenum">
              <a:rPr lang="en-US" smtClean="0"/>
              <a:t>5</a:t>
            </a:fld>
            <a:endParaRPr lang="en-US" dirty="0"/>
          </a:p>
        </p:txBody>
      </p:sp>
    </p:spTree>
    <p:extLst>
      <p:ext uri="{BB962C8B-B14F-4D97-AF65-F5344CB8AC3E}">
        <p14:creationId xmlns:p14="http://schemas.microsoft.com/office/powerpoint/2010/main" val="3407782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a:t>
            </a:r>
            <a:r>
              <a:rPr lang="en-US" dirty="0"/>
              <a:t>:</a:t>
            </a:r>
          </a:p>
          <a:p>
            <a:r>
              <a:rPr lang="en-US" dirty="0"/>
              <a:t>This is a map of the of how the districts now look.  The most dense population wise is Chippewa with Ottawa being in the middle and Potawatomi having the most farmland.  </a:t>
            </a:r>
          </a:p>
          <a:p>
            <a:endParaRPr lang="en-US" dirty="0"/>
          </a:p>
          <a:p>
            <a:endParaRPr lang="en-US" dirty="0"/>
          </a:p>
          <a:p>
            <a:endParaRPr lang="en-US" dirty="0"/>
          </a:p>
          <a:p>
            <a:r>
              <a:rPr lang="en-US" dirty="0"/>
              <a:t>Clint</a:t>
            </a:r>
          </a:p>
          <a:p>
            <a:endParaRPr lang="en-US" dirty="0"/>
          </a:p>
          <a:p>
            <a:r>
              <a:rPr lang="en-US" dirty="0"/>
              <a:t>Review trifold brochure</a:t>
            </a:r>
          </a:p>
          <a:p>
            <a:endParaRPr lang="en-US" dirty="0"/>
          </a:p>
          <a:p>
            <a:endParaRPr lang="en-US" dirty="0"/>
          </a:p>
        </p:txBody>
      </p:sp>
      <p:sp>
        <p:nvSpPr>
          <p:cNvPr id="4" name="Slide Number Placeholder 3"/>
          <p:cNvSpPr>
            <a:spLocks noGrp="1"/>
          </p:cNvSpPr>
          <p:nvPr>
            <p:ph type="sldNum" sz="quarter" idx="10"/>
          </p:nvPr>
        </p:nvSpPr>
        <p:spPr/>
        <p:txBody>
          <a:bodyPr/>
          <a:lstStyle/>
          <a:p>
            <a:fld id="{E49283B3-3D35-4C88-BD55-7368AD5F7D7F}" type="slidenum">
              <a:rPr lang="en-US" smtClean="0"/>
              <a:t>6</a:t>
            </a:fld>
            <a:endParaRPr lang="en-US" dirty="0"/>
          </a:p>
        </p:txBody>
      </p:sp>
    </p:spTree>
    <p:extLst>
      <p:ext uri="{BB962C8B-B14F-4D97-AF65-F5344CB8AC3E}">
        <p14:creationId xmlns:p14="http://schemas.microsoft.com/office/powerpoint/2010/main" val="1860384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Narrative</a:t>
            </a:r>
            <a:r>
              <a:rPr lang="en-US" sz="1000" dirty="0"/>
              <a:t>:</a:t>
            </a:r>
          </a:p>
          <a:p>
            <a:r>
              <a:rPr lang="en-US" sz="1000" dirty="0"/>
              <a:t>By Consolidating Districts we plan to have fewer “chairs” and more committee members.  </a:t>
            </a:r>
          </a:p>
          <a:p>
            <a:r>
              <a:rPr lang="en-US" sz="1000" b="1" u="sng" dirty="0"/>
              <a:t>The District Chair </a:t>
            </a:r>
            <a:r>
              <a:rPr lang="en-US" sz="1000" dirty="0"/>
              <a:t>will lead a smaller District Leadership team of 4 or so Vice-Chairs in Membership, Program, Development and Marketing with possibly some more focused VC’s too. </a:t>
            </a:r>
            <a:endParaRPr lang="en-US" sz="1000" b="0" u="none" dirty="0"/>
          </a:p>
          <a:p>
            <a:r>
              <a:rPr lang="en-US" sz="1000" b="1" u="sng" dirty="0"/>
              <a:t>District Vice Chairs </a:t>
            </a:r>
            <a:r>
              <a:rPr lang="en-US" sz="1000" dirty="0"/>
              <a:t>will recruit and lead the various subcommittees of the district to support unit operations, each new district is expected to keep the former district teams in place as to not disrupt all the good work being done.  For example Chippewa District may have five Eagle Board chairs to support each former district.  Potawatomi may have only two or three  Asst. Dist. Commissioners to recruit a full team of Unit Commissioners </a:t>
            </a:r>
            <a:r>
              <a:rPr lang="en-US" sz="1000" dirty="0">
                <a:solidFill>
                  <a:schemeClr val="bg1"/>
                </a:solidFill>
              </a:rPr>
              <a:t>members.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t>The District Commissioner </a:t>
            </a:r>
            <a:r>
              <a:rPr lang="en-US" sz="1000" dirty="0"/>
              <a:t>will lead a team of Asst. Dist. Commissions which aligns with the former boundaries.  They will continue to work with and recruit Unit Commissioners and also coordinate with the District Leadership team on the program and delivery of the monthly Leader’s Forum which is the Roundtable replacement.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u="none" dirty="0"/>
              <a:t>Our current volunteers are asked to stay engaged with their existing committees and duties as the new district Chairs and structures are determined. Our plan is to increase the number of Volunteers and grow sub committee participation. </a:t>
            </a:r>
          </a:p>
          <a:p>
            <a:endParaRPr lang="en-US" sz="1000" b="0" u="none" dirty="0"/>
          </a:p>
          <a:p>
            <a:r>
              <a:rPr lang="en-US" sz="1000" b="0" u="none" dirty="0"/>
              <a:t>The new District Chairs and Commissioners 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u="none" dirty="0"/>
              <a:t>Potawatomi- 	Chair Eric Essex and Commissioner-Sean Walters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u="none" dirty="0"/>
              <a:t>Ottawa-	Chair Matt Clark and Commissioner – Brian Kilmer</a:t>
            </a:r>
          </a:p>
          <a:p>
            <a:r>
              <a:rPr lang="en-US" sz="1000" b="0" u="none" dirty="0"/>
              <a:t>Chippewa - 	Chair John Binneboese and Commissioner - Luke Jones</a:t>
            </a:r>
          </a:p>
          <a:p>
            <a:endParaRPr lang="en-US" sz="1000" b="0" u="none" dirty="0"/>
          </a:p>
          <a:p>
            <a:endParaRPr lang="en-US" sz="1000" b="0" u="none" dirty="0"/>
          </a:p>
          <a:p>
            <a:endParaRPr lang="en-US" sz="1000" b="0" u="none" dirty="0"/>
          </a:p>
          <a:p>
            <a:endParaRPr lang="en-US" sz="1000"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Jeff Gross	</a:t>
            </a:r>
            <a:r>
              <a:rPr lang="en-US" sz="1200" b="0" u="none" dirty="0"/>
              <a:t>(Chairs approved by TFC Board); Commissioners approved by Council Commissioner)</a:t>
            </a:r>
          </a:p>
          <a:p>
            <a:endParaRPr lang="en-US" b="1" u="sng" dirty="0"/>
          </a:p>
        </p:txBody>
      </p:sp>
      <p:sp>
        <p:nvSpPr>
          <p:cNvPr id="4" name="Slide Number Placeholder 3"/>
          <p:cNvSpPr>
            <a:spLocks noGrp="1"/>
          </p:cNvSpPr>
          <p:nvPr>
            <p:ph type="sldNum" sz="quarter" idx="10"/>
          </p:nvPr>
        </p:nvSpPr>
        <p:spPr/>
        <p:txBody>
          <a:bodyPr/>
          <a:lstStyle/>
          <a:p>
            <a:fld id="{E49283B3-3D35-4C88-BD55-7368AD5F7D7F}" type="slidenum">
              <a:rPr lang="en-US" smtClean="0"/>
              <a:t>7</a:t>
            </a:fld>
            <a:endParaRPr lang="en-US" dirty="0"/>
          </a:p>
        </p:txBody>
      </p:sp>
    </p:spTree>
    <p:extLst>
      <p:ext uri="{BB962C8B-B14F-4D97-AF65-F5344CB8AC3E}">
        <p14:creationId xmlns:p14="http://schemas.microsoft.com/office/powerpoint/2010/main" val="1376692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kern="1200" dirty="0">
                <a:solidFill>
                  <a:schemeClr val="tx1"/>
                </a:solidFill>
                <a:effectLst/>
                <a:latin typeface="+mn-lt"/>
                <a:ea typeface="+mn-ea"/>
                <a:cs typeface="+mn-cs"/>
              </a:rPr>
              <a:t>Narrative:</a:t>
            </a:r>
            <a:endParaRPr lang="en-US" sz="1000" kern="1200" dirty="0">
              <a:solidFill>
                <a:schemeClr val="tx1"/>
              </a:solidFill>
              <a:effectLst/>
              <a:latin typeface="+mn-lt"/>
              <a:ea typeface="+mn-ea"/>
              <a:cs typeface="+mn-cs"/>
            </a:endParaRPr>
          </a:p>
          <a:p>
            <a:pPr lvl="0"/>
            <a:r>
              <a:rPr lang="en-US" sz="1000" kern="1200" dirty="0">
                <a:solidFill>
                  <a:schemeClr val="tx1"/>
                </a:solidFill>
                <a:effectLst/>
                <a:latin typeface="+mn-lt"/>
                <a:ea typeface="+mn-ea"/>
                <a:cs typeface="+mn-cs"/>
              </a:rPr>
              <a:t>A new multimedia technology will be implemented to allow meetings to be video, audio and slide presentation capable along with recording for playback.  This will allow live audience participation from people attending in-person or those connecting remotely.  This newer technology has several benefits in that can reach more people with great content either on the meeting night or at a later time.  This change is getting a jump on some of the possible changes the National office is planning to do in the next year or two.  (We have had volunteers see and be a part of this planning process)  Roundtable will be rebranded as a Leader’s forum and use a planning sheet to focus resources at the correct time. </a:t>
            </a:r>
          </a:p>
          <a:p>
            <a:pPr lvl="0"/>
            <a:endParaRPr lang="en-US" sz="1000" kern="1200" dirty="0">
              <a:solidFill>
                <a:schemeClr val="tx1"/>
              </a:solidFill>
              <a:effectLst/>
              <a:latin typeface="+mn-lt"/>
              <a:ea typeface="+mn-ea"/>
              <a:cs typeface="+mn-cs"/>
            </a:endParaRPr>
          </a:p>
          <a:p>
            <a:pPr lvl="0"/>
            <a:r>
              <a:rPr lang="en-US" sz="1000" kern="1200" dirty="0">
                <a:solidFill>
                  <a:schemeClr val="tx1"/>
                </a:solidFill>
                <a:effectLst/>
                <a:latin typeface="+mn-lt"/>
                <a:ea typeface="+mn-ea"/>
                <a:cs typeface="+mn-cs"/>
              </a:rPr>
              <a:t>It should also be the goal of each District to provide a social component to their Leaders Forum depending on the format, times and alternating locations.  A leader forum workshop will be held this later summer to help district staff plan for the coming Scouting year.</a:t>
            </a:r>
          </a:p>
          <a:p>
            <a:pPr lvl="0"/>
            <a:endParaRPr lang="en-US" sz="1000" kern="1200" dirty="0">
              <a:solidFill>
                <a:schemeClr val="tx1"/>
              </a:solidFill>
              <a:effectLst/>
              <a:latin typeface="+mn-lt"/>
              <a:ea typeface="+mn-ea"/>
              <a:cs typeface="+mn-cs"/>
            </a:endParaRPr>
          </a:p>
          <a:p>
            <a:pPr lvl="0"/>
            <a:endParaRPr lang="en-US" sz="1000" kern="1200" dirty="0">
              <a:solidFill>
                <a:schemeClr val="tx1"/>
              </a:solidFill>
              <a:effectLst/>
              <a:latin typeface="+mn-lt"/>
              <a:ea typeface="+mn-ea"/>
              <a:cs typeface="+mn-cs"/>
            </a:endParaRPr>
          </a:p>
          <a:p>
            <a:pPr lvl="0"/>
            <a:endParaRPr lang="en-US"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Jeff Gross</a:t>
            </a:r>
          </a:p>
          <a:p>
            <a:pPr lvl="0"/>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9283B3-3D35-4C88-BD55-7368AD5F7D7F}" type="slidenum">
              <a:rPr lang="en-US" smtClean="0"/>
              <a:t>8</a:t>
            </a:fld>
            <a:endParaRPr lang="en-US" dirty="0"/>
          </a:p>
        </p:txBody>
      </p:sp>
    </p:spTree>
    <p:extLst>
      <p:ext uri="{BB962C8B-B14F-4D97-AF65-F5344CB8AC3E}">
        <p14:creationId xmlns:p14="http://schemas.microsoft.com/office/powerpoint/2010/main" val="1597810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kern="1200" dirty="0">
                <a:solidFill>
                  <a:schemeClr val="tx1"/>
                </a:solidFill>
                <a:effectLst/>
                <a:latin typeface="+mn-lt"/>
                <a:ea typeface="+mn-ea"/>
                <a:cs typeface="+mn-cs"/>
              </a:rPr>
              <a:t>Narrative:</a:t>
            </a: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The purpose of the Council-level Master Planning spreadsheet is to give each district’s leader forum staff a tool for a year of planning.  Additionally, the template will help drive home the need for COMPLETE District level interaction when it comes to leader forum planning to better communicate across District and Unit Key 3’s and Committees.</a:t>
            </a:r>
          </a:p>
          <a:p>
            <a:r>
              <a:rPr lang="en-US" sz="1000" kern="1200" dirty="0">
                <a:solidFill>
                  <a:schemeClr val="tx1"/>
                </a:solidFill>
                <a:effectLst/>
                <a:latin typeface="+mn-lt"/>
                <a:ea typeface="+mn-ea"/>
                <a:cs typeface="+mn-cs"/>
              </a:rPr>
              <a:t> </a:t>
            </a:r>
          </a:p>
          <a:p>
            <a:r>
              <a:rPr lang="en-US" sz="1000" b="1" kern="1200" dirty="0">
                <a:solidFill>
                  <a:schemeClr val="tx1"/>
                </a:solidFill>
                <a:effectLst/>
                <a:latin typeface="+mn-lt"/>
                <a:ea typeface="+mn-ea"/>
                <a:cs typeface="+mn-cs"/>
              </a:rPr>
              <a:t>Method:</a:t>
            </a:r>
            <a:endParaRPr lang="en-US" sz="1000" kern="1200" dirty="0">
              <a:solidFill>
                <a:schemeClr val="tx1"/>
              </a:solidFill>
              <a:effectLst/>
              <a:latin typeface="+mn-lt"/>
              <a:ea typeface="+mn-ea"/>
              <a:cs typeface="+mn-cs"/>
            </a:endParaRPr>
          </a:p>
          <a:p>
            <a:pPr lvl="0"/>
            <a:r>
              <a:rPr lang="en-US" sz="1000" kern="1200" dirty="0">
                <a:solidFill>
                  <a:schemeClr val="tx1"/>
                </a:solidFill>
                <a:effectLst/>
                <a:latin typeface="+mn-lt"/>
                <a:ea typeface="+mn-ea"/>
                <a:cs typeface="+mn-cs"/>
              </a:rPr>
              <a:t>The spreadsheet should be used to better track the full Scouting year as it relates to needed leader forum topics and committee level coordination.</a:t>
            </a:r>
          </a:p>
          <a:p>
            <a:pPr lvl="0"/>
            <a:r>
              <a:rPr lang="en-US" sz="1000" kern="1200" dirty="0">
                <a:solidFill>
                  <a:schemeClr val="tx1"/>
                </a:solidFill>
                <a:effectLst/>
                <a:latin typeface="+mn-lt"/>
                <a:ea typeface="+mn-ea"/>
                <a:cs typeface="+mn-cs"/>
              </a:rPr>
              <a:t>Breakout topics are taken directly from RT guides to provide easily accessible material. </a:t>
            </a:r>
          </a:p>
          <a:p>
            <a:pPr lvl="0"/>
            <a:r>
              <a:rPr lang="en-US" sz="1000" kern="1200" dirty="0">
                <a:solidFill>
                  <a:schemeClr val="tx1"/>
                </a:solidFill>
                <a:effectLst/>
                <a:latin typeface="+mn-lt"/>
                <a:ea typeface="+mn-ea"/>
                <a:cs typeface="+mn-cs"/>
              </a:rPr>
              <a:t>The Committee Communication area is broken down into 30,60,90,180 day sections going from short-term tactical/District focus to long-term strategic/Council. </a:t>
            </a:r>
          </a:p>
          <a:p>
            <a:pPr marL="457200" lvl="1"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FA912DFE-BBDE-4452-96E5-928AD45D2C10}" type="slidenum">
              <a:rPr lang="en-US" smtClean="0"/>
              <a:t>9</a:t>
            </a:fld>
            <a:endParaRPr lang="en-US"/>
          </a:p>
        </p:txBody>
      </p:sp>
    </p:spTree>
    <p:extLst>
      <p:ext uri="{BB962C8B-B14F-4D97-AF65-F5344CB8AC3E}">
        <p14:creationId xmlns:p14="http://schemas.microsoft.com/office/powerpoint/2010/main" val="1739707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5824"/>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330"/>
            </a:lvl1pPr>
            <a:lvl2pPr marL="443777" indent="0" algn="ctr">
              <a:buNone/>
              <a:defRPr sz="1941"/>
            </a:lvl2pPr>
            <a:lvl3pPr marL="887553" indent="0" algn="ctr">
              <a:buNone/>
              <a:defRPr sz="1747"/>
            </a:lvl3pPr>
            <a:lvl4pPr marL="1331330" indent="0" algn="ctr">
              <a:buNone/>
              <a:defRPr sz="1553"/>
            </a:lvl4pPr>
            <a:lvl5pPr marL="1775106" indent="0" algn="ctr">
              <a:buNone/>
              <a:defRPr sz="1553"/>
            </a:lvl5pPr>
            <a:lvl6pPr marL="2218883" indent="0" algn="ctr">
              <a:buNone/>
              <a:defRPr sz="1553"/>
            </a:lvl6pPr>
            <a:lvl7pPr marL="2662660" indent="0" algn="ctr">
              <a:buNone/>
              <a:defRPr sz="1553"/>
            </a:lvl7pPr>
            <a:lvl8pPr marL="3106436" indent="0" algn="ctr">
              <a:buNone/>
              <a:defRPr sz="1553"/>
            </a:lvl8pPr>
            <a:lvl9pPr marL="3550213" indent="0" algn="ctr">
              <a:buNone/>
              <a:defRPr sz="155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FBDFB3-82F8-4207-9C73-70E0CF101040}"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92C0C-D7E8-4DC4-BB2C-E1CEB327EBAC}" type="slidenum">
              <a:rPr lang="en-US" smtClean="0"/>
              <a:t>‹#›</a:t>
            </a:fld>
            <a:endParaRPr lang="en-US"/>
          </a:p>
        </p:txBody>
      </p:sp>
    </p:spTree>
    <p:extLst>
      <p:ext uri="{BB962C8B-B14F-4D97-AF65-F5344CB8AC3E}">
        <p14:creationId xmlns:p14="http://schemas.microsoft.com/office/powerpoint/2010/main" val="1862285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FBDFB3-82F8-4207-9C73-70E0CF101040}"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92C0C-D7E8-4DC4-BB2C-E1CEB327EBAC}" type="slidenum">
              <a:rPr lang="en-US" smtClean="0"/>
              <a:t>‹#›</a:t>
            </a:fld>
            <a:endParaRPr lang="en-US"/>
          </a:p>
        </p:txBody>
      </p:sp>
    </p:spTree>
    <p:extLst>
      <p:ext uri="{BB962C8B-B14F-4D97-AF65-F5344CB8AC3E}">
        <p14:creationId xmlns:p14="http://schemas.microsoft.com/office/powerpoint/2010/main" val="3117725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FBDFB3-82F8-4207-9C73-70E0CF101040}"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92C0C-D7E8-4DC4-BB2C-E1CEB327EBAC}" type="slidenum">
              <a:rPr lang="en-US" smtClean="0"/>
              <a:t>‹#›</a:t>
            </a:fld>
            <a:endParaRPr lang="en-US"/>
          </a:p>
        </p:txBody>
      </p:sp>
    </p:spTree>
    <p:extLst>
      <p:ext uri="{BB962C8B-B14F-4D97-AF65-F5344CB8AC3E}">
        <p14:creationId xmlns:p14="http://schemas.microsoft.com/office/powerpoint/2010/main" val="99223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FBDFB3-82F8-4207-9C73-70E0CF101040}"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92C0C-D7E8-4DC4-BB2C-E1CEB327EBAC}" type="slidenum">
              <a:rPr lang="en-US" smtClean="0"/>
              <a:t>‹#›</a:t>
            </a:fld>
            <a:endParaRPr lang="en-US"/>
          </a:p>
        </p:txBody>
      </p:sp>
    </p:spTree>
    <p:extLst>
      <p:ext uri="{BB962C8B-B14F-4D97-AF65-F5344CB8AC3E}">
        <p14:creationId xmlns:p14="http://schemas.microsoft.com/office/powerpoint/2010/main" val="2707075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5824"/>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330">
                <a:solidFill>
                  <a:schemeClr val="tx1"/>
                </a:solidFill>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FBDFB3-82F8-4207-9C73-70E0CF101040}"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92C0C-D7E8-4DC4-BB2C-E1CEB327EBAC}" type="slidenum">
              <a:rPr lang="en-US" smtClean="0"/>
              <a:t>‹#›</a:t>
            </a:fld>
            <a:endParaRPr lang="en-US"/>
          </a:p>
        </p:txBody>
      </p:sp>
    </p:spTree>
    <p:extLst>
      <p:ext uri="{BB962C8B-B14F-4D97-AF65-F5344CB8AC3E}">
        <p14:creationId xmlns:p14="http://schemas.microsoft.com/office/powerpoint/2010/main" val="400163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FBDFB3-82F8-4207-9C73-70E0CF101040}" type="datetimeFigureOut">
              <a:rPr lang="en-US" smtClean="0"/>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92C0C-D7E8-4DC4-BB2C-E1CEB327EBAC}" type="slidenum">
              <a:rPr lang="en-US" smtClean="0"/>
              <a:t>‹#›</a:t>
            </a:fld>
            <a:endParaRPr lang="en-US"/>
          </a:p>
        </p:txBody>
      </p:sp>
    </p:spTree>
    <p:extLst>
      <p:ext uri="{BB962C8B-B14F-4D97-AF65-F5344CB8AC3E}">
        <p14:creationId xmlns:p14="http://schemas.microsoft.com/office/powerpoint/2010/main" val="407852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8"/>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330" b="1"/>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330" b="1"/>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FBDFB3-82F8-4207-9C73-70E0CF101040}" type="datetimeFigureOut">
              <a:rPr lang="en-US" smtClean="0"/>
              <a:t>7/10/2019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C92C0C-D7E8-4DC4-BB2C-E1CEB327EBAC}" type="slidenum">
              <a:rPr lang="en-US" smtClean="0"/>
              <a:t>‹#›</a:t>
            </a:fld>
            <a:endParaRPr lang="en-US"/>
          </a:p>
        </p:txBody>
      </p:sp>
    </p:spTree>
    <p:extLst>
      <p:ext uri="{BB962C8B-B14F-4D97-AF65-F5344CB8AC3E}">
        <p14:creationId xmlns:p14="http://schemas.microsoft.com/office/powerpoint/2010/main" val="1530699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FBDFB3-82F8-4207-9C73-70E0CF101040}" type="datetimeFigureOut">
              <a:rPr lang="en-US" smtClean="0"/>
              <a:t>7/10/2019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C92C0C-D7E8-4DC4-BB2C-E1CEB327EBAC}" type="slidenum">
              <a:rPr lang="en-US" smtClean="0"/>
              <a:t>‹#›</a:t>
            </a:fld>
            <a:endParaRPr lang="en-US"/>
          </a:p>
        </p:txBody>
      </p:sp>
    </p:spTree>
    <p:extLst>
      <p:ext uri="{BB962C8B-B14F-4D97-AF65-F5344CB8AC3E}">
        <p14:creationId xmlns:p14="http://schemas.microsoft.com/office/powerpoint/2010/main" val="3522078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FBDFB3-82F8-4207-9C73-70E0CF101040}" type="datetimeFigureOut">
              <a:rPr lang="en-US" smtClean="0"/>
              <a:t>7/10/2019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C92C0C-D7E8-4DC4-BB2C-E1CEB327EBAC}" type="slidenum">
              <a:rPr lang="en-US" smtClean="0"/>
              <a:t>‹#›</a:t>
            </a:fld>
            <a:endParaRPr lang="en-US"/>
          </a:p>
        </p:txBody>
      </p:sp>
    </p:spTree>
    <p:extLst>
      <p:ext uri="{BB962C8B-B14F-4D97-AF65-F5344CB8AC3E}">
        <p14:creationId xmlns:p14="http://schemas.microsoft.com/office/powerpoint/2010/main" val="2735021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106"/>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106"/>
            </a:lvl1pPr>
            <a:lvl2pPr>
              <a:defRPr sz="2718"/>
            </a:lvl2pPr>
            <a:lvl3pPr>
              <a:defRPr sz="2330"/>
            </a:lvl3pPr>
            <a:lvl4pPr>
              <a:defRPr sz="1941"/>
            </a:lvl4pPr>
            <a:lvl5pPr>
              <a:defRPr sz="1941"/>
            </a:lvl5pPr>
            <a:lvl6pPr>
              <a:defRPr sz="1941"/>
            </a:lvl6pPr>
            <a:lvl7pPr>
              <a:defRPr sz="1941"/>
            </a:lvl7pPr>
            <a:lvl8pPr>
              <a:defRPr sz="1941"/>
            </a:lvl8pPr>
            <a:lvl9pPr>
              <a:defRPr sz="19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553"/>
            </a:lvl1pPr>
            <a:lvl2pPr marL="443777" indent="0">
              <a:buNone/>
              <a:defRPr sz="1359"/>
            </a:lvl2pPr>
            <a:lvl3pPr marL="887553" indent="0">
              <a:buNone/>
              <a:defRPr sz="1165"/>
            </a:lvl3pPr>
            <a:lvl4pPr marL="1331330" indent="0">
              <a:buNone/>
              <a:defRPr sz="971"/>
            </a:lvl4pPr>
            <a:lvl5pPr marL="1775106" indent="0">
              <a:buNone/>
              <a:defRPr sz="971"/>
            </a:lvl5pPr>
            <a:lvl6pPr marL="2218883" indent="0">
              <a:buNone/>
              <a:defRPr sz="971"/>
            </a:lvl6pPr>
            <a:lvl7pPr marL="2662660" indent="0">
              <a:buNone/>
              <a:defRPr sz="971"/>
            </a:lvl7pPr>
            <a:lvl8pPr marL="3106436" indent="0">
              <a:buNone/>
              <a:defRPr sz="971"/>
            </a:lvl8pPr>
            <a:lvl9pPr marL="3550213" indent="0">
              <a:buNone/>
              <a:defRPr sz="971"/>
            </a:lvl9pPr>
          </a:lstStyle>
          <a:p>
            <a:pPr lvl="0"/>
            <a:r>
              <a:rPr lang="en-US"/>
              <a:t>Click to edit Master text styles</a:t>
            </a:r>
          </a:p>
        </p:txBody>
      </p:sp>
      <p:sp>
        <p:nvSpPr>
          <p:cNvPr id="5" name="Date Placeholder 4"/>
          <p:cNvSpPr>
            <a:spLocks noGrp="1"/>
          </p:cNvSpPr>
          <p:nvPr>
            <p:ph type="dt" sz="half" idx="10"/>
          </p:nvPr>
        </p:nvSpPr>
        <p:spPr/>
        <p:txBody>
          <a:bodyPr/>
          <a:lstStyle/>
          <a:p>
            <a:fld id="{CDFBDFB3-82F8-4207-9C73-70E0CF101040}" type="datetimeFigureOut">
              <a:rPr lang="en-US" smtClean="0"/>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92C0C-D7E8-4DC4-BB2C-E1CEB327EBAC}" type="slidenum">
              <a:rPr lang="en-US" smtClean="0"/>
              <a:t>‹#›</a:t>
            </a:fld>
            <a:endParaRPr lang="en-US"/>
          </a:p>
        </p:txBody>
      </p:sp>
    </p:spTree>
    <p:extLst>
      <p:ext uri="{BB962C8B-B14F-4D97-AF65-F5344CB8AC3E}">
        <p14:creationId xmlns:p14="http://schemas.microsoft.com/office/powerpoint/2010/main" val="1482230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106"/>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106"/>
            </a:lvl1pPr>
            <a:lvl2pPr marL="443777" indent="0">
              <a:buNone/>
              <a:defRPr sz="2718"/>
            </a:lvl2pPr>
            <a:lvl3pPr marL="887553" indent="0">
              <a:buNone/>
              <a:defRPr sz="2330"/>
            </a:lvl3pPr>
            <a:lvl4pPr marL="1331330" indent="0">
              <a:buNone/>
              <a:defRPr sz="1941"/>
            </a:lvl4pPr>
            <a:lvl5pPr marL="1775106" indent="0">
              <a:buNone/>
              <a:defRPr sz="1941"/>
            </a:lvl5pPr>
            <a:lvl6pPr marL="2218883" indent="0">
              <a:buNone/>
              <a:defRPr sz="1941"/>
            </a:lvl6pPr>
            <a:lvl7pPr marL="2662660" indent="0">
              <a:buNone/>
              <a:defRPr sz="1941"/>
            </a:lvl7pPr>
            <a:lvl8pPr marL="3106436" indent="0">
              <a:buNone/>
              <a:defRPr sz="1941"/>
            </a:lvl8pPr>
            <a:lvl9pPr marL="3550213" indent="0">
              <a:buNone/>
              <a:defRPr sz="1941"/>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553"/>
            </a:lvl1pPr>
            <a:lvl2pPr marL="443777" indent="0">
              <a:buNone/>
              <a:defRPr sz="1359"/>
            </a:lvl2pPr>
            <a:lvl3pPr marL="887553" indent="0">
              <a:buNone/>
              <a:defRPr sz="1165"/>
            </a:lvl3pPr>
            <a:lvl4pPr marL="1331330" indent="0">
              <a:buNone/>
              <a:defRPr sz="971"/>
            </a:lvl4pPr>
            <a:lvl5pPr marL="1775106" indent="0">
              <a:buNone/>
              <a:defRPr sz="971"/>
            </a:lvl5pPr>
            <a:lvl6pPr marL="2218883" indent="0">
              <a:buNone/>
              <a:defRPr sz="971"/>
            </a:lvl6pPr>
            <a:lvl7pPr marL="2662660" indent="0">
              <a:buNone/>
              <a:defRPr sz="971"/>
            </a:lvl7pPr>
            <a:lvl8pPr marL="3106436" indent="0">
              <a:buNone/>
              <a:defRPr sz="971"/>
            </a:lvl8pPr>
            <a:lvl9pPr marL="3550213" indent="0">
              <a:buNone/>
              <a:defRPr sz="971"/>
            </a:lvl9pPr>
          </a:lstStyle>
          <a:p>
            <a:pPr lvl="0"/>
            <a:r>
              <a:rPr lang="en-US"/>
              <a:t>Click to edit Master text styles</a:t>
            </a:r>
          </a:p>
        </p:txBody>
      </p:sp>
      <p:sp>
        <p:nvSpPr>
          <p:cNvPr id="5" name="Date Placeholder 4"/>
          <p:cNvSpPr>
            <a:spLocks noGrp="1"/>
          </p:cNvSpPr>
          <p:nvPr>
            <p:ph type="dt" sz="half" idx="10"/>
          </p:nvPr>
        </p:nvSpPr>
        <p:spPr/>
        <p:txBody>
          <a:bodyPr/>
          <a:lstStyle/>
          <a:p>
            <a:fld id="{CDFBDFB3-82F8-4207-9C73-70E0CF101040}" type="datetimeFigureOut">
              <a:rPr lang="en-US" smtClean="0"/>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92C0C-D7E8-4DC4-BB2C-E1CEB327EBAC}" type="slidenum">
              <a:rPr lang="en-US" smtClean="0"/>
              <a:t>‹#›</a:t>
            </a:fld>
            <a:endParaRPr lang="en-US"/>
          </a:p>
        </p:txBody>
      </p:sp>
    </p:spTree>
    <p:extLst>
      <p:ext uri="{BB962C8B-B14F-4D97-AF65-F5344CB8AC3E}">
        <p14:creationId xmlns:p14="http://schemas.microsoft.com/office/powerpoint/2010/main" val="154882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165">
                <a:solidFill>
                  <a:schemeClr val="tx1">
                    <a:tint val="75000"/>
                  </a:schemeClr>
                </a:solidFill>
              </a:defRPr>
            </a:lvl1pPr>
          </a:lstStyle>
          <a:p>
            <a:fld id="{CDFBDFB3-82F8-4207-9C73-70E0CF101040}" type="datetimeFigureOut">
              <a:rPr lang="en-US" smtClean="0"/>
              <a:t>7/10/2019</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1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165">
                <a:solidFill>
                  <a:schemeClr val="tx1">
                    <a:tint val="75000"/>
                  </a:schemeClr>
                </a:solidFill>
              </a:defRPr>
            </a:lvl1pPr>
          </a:lstStyle>
          <a:p>
            <a:fld id="{E3C92C0C-D7E8-4DC4-BB2C-E1CEB327EBAC}" type="slidenum">
              <a:rPr lang="en-US" smtClean="0"/>
              <a:t>‹#›</a:t>
            </a:fld>
            <a:endParaRPr lang="en-US"/>
          </a:p>
        </p:txBody>
      </p:sp>
    </p:spTree>
    <p:extLst>
      <p:ext uri="{BB962C8B-B14F-4D97-AF65-F5344CB8AC3E}">
        <p14:creationId xmlns:p14="http://schemas.microsoft.com/office/powerpoint/2010/main" val="1637376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87553" rtl="0" eaLnBrk="1" latinLnBrk="0" hangingPunct="1">
        <a:lnSpc>
          <a:spcPct val="90000"/>
        </a:lnSpc>
        <a:spcBef>
          <a:spcPct val="0"/>
        </a:spcBef>
        <a:buNone/>
        <a:defRPr sz="4271" kern="1200">
          <a:solidFill>
            <a:schemeClr val="tx1"/>
          </a:solidFill>
          <a:latin typeface="+mj-lt"/>
          <a:ea typeface="+mj-ea"/>
          <a:cs typeface="+mj-cs"/>
        </a:defRPr>
      </a:lvl1pPr>
    </p:titleStyle>
    <p:bodyStyle>
      <a:lvl1pPr marL="221888" indent="-221888" algn="l" defTabSz="887553" rtl="0" eaLnBrk="1" latinLnBrk="0" hangingPunct="1">
        <a:lnSpc>
          <a:spcPct val="90000"/>
        </a:lnSpc>
        <a:spcBef>
          <a:spcPts val="971"/>
        </a:spcBef>
        <a:buFont typeface="Arial" panose="020B0604020202020204" pitchFamily="34" charset="0"/>
        <a:buChar char="•"/>
        <a:defRPr sz="2718" kern="1200">
          <a:solidFill>
            <a:schemeClr val="tx1"/>
          </a:solidFill>
          <a:latin typeface="+mn-lt"/>
          <a:ea typeface="+mn-ea"/>
          <a:cs typeface="+mn-cs"/>
        </a:defRPr>
      </a:lvl1pPr>
      <a:lvl2pPr marL="665665" indent="-221888" algn="l" defTabSz="887553" rtl="0" eaLnBrk="1" latinLnBrk="0" hangingPunct="1">
        <a:lnSpc>
          <a:spcPct val="90000"/>
        </a:lnSpc>
        <a:spcBef>
          <a:spcPts val="485"/>
        </a:spcBef>
        <a:buFont typeface="Arial" panose="020B0604020202020204" pitchFamily="34" charset="0"/>
        <a:buChar char="•"/>
        <a:defRPr sz="2330" kern="1200">
          <a:solidFill>
            <a:schemeClr val="tx1"/>
          </a:solidFill>
          <a:latin typeface="+mn-lt"/>
          <a:ea typeface="+mn-ea"/>
          <a:cs typeface="+mn-cs"/>
        </a:defRPr>
      </a:lvl2pPr>
      <a:lvl3pPr marL="1109442" indent="-221888" algn="l" defTabSz="887553" rtl="0" eaLnBrk="1" latinLnBrk="0" hangingPunct="1">
        <a:lnSpc>
          <a:spcPct val="90000"/>
        </a:lnSpc>
        <a:spcBef>
          <a:spcPts val="485"/>
        </a:spcBef>
        <a:buFont typeface="Arial" panose="020B0604020202020204" pitchFamily="34" charset="0"/>
        <a:buChar char="•"/>
        <a:defRPr sz="1941" kern="1200">
          <a:solidFill>
            <a:schemeClr val="tx1"/>
          </a:solidFill>
          <a:latin typeface="+mn-lt"/>
          <a:ea typeface="+mn-ea"/>
          <a:cs typeface="+mn-cs"/>
        </a:defRPr>
      </a:lvl3pPr>
      <a:lvl4pPr marL="155321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4pPr>
      <a:lvl5pPr marL="199699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mailto:Clint.Scharff@scouting.org" TargetMode="External"/><Relationship Id="rId5" Type="http://schemas.openxmlformats.org/officeDocument/2006/relationships/hyperlink" Target="mailto:Anna.Touhy@Epsilon.com" TargetMode="External"/><Relationship Id="rId4" Type="http://schemas.openxmlformats.org/officeDocument/2006/relationships/hyperlink" Target="mailto:Jeff.Gross@3DFamilyTree.com"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png"/><Relationship Id="rId5" Type="http://schemas.openxmlformats.org/officeDocument/2006/relationships/image" Target="../media/image9.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p:cNvSpPr>
            <a:spLocks noGrp="1"/>
          </p:cNvSpPr>
          <p:nvPr>
            <p:ph type="subTitle" idx="1"/>
          </p:nvPr>
        </p:nvSpPr>
        <p:spPr>
          <a:xfrm>
            <a:off x="2895600" y="677500"/>
            <a:ext cx="5867400" cy="359676"/>
          </a:xfrm>
        </p:spPr>
        <p:txBody>
          <a:bodyPr>
            <a:noAutofit/>
          </a:bodyPr>
          <a:lstStyle/>
          <a:p>
            <a:pPr algn="l"/>
            <a:r>
              <a:rPr lang="en-US" sz="3200" b="1" cap="small" dirty="0"/>
              <a:t>Building Stronger Scouting</a:t>
            </a:r>
          </a:p>
        </p:txBody>
      </p:sp>
      <p:sp>
        <p:nvSpPr>
          <p:cNvPr id="4" name="Subtitle 2"/>
          <p:cNvSpPr txBox="1">
            <a:spLocks/>
          </p:cNvSpPr>
          <p:nvPr/>
        </p:nvSpPr>
        <p:spPr>
          <a:xfrm>
            <a:off x="2971800" y="1195996"/>
            <a:ext cx="7035716" cy="646331"/>
          </a:xfrm>
          <a:prstGeom prst="rect">
            <a:avLst/>
          </a:prstGeom>
        </p:spPr>
        <p:txBody>
          <a:bodyPr vert="horz" lIns="66563" tIns="33281" rIns="66563" bIns="33281"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806867">
              <a:spcBef>
                <a:spcPts val="882"/>
              </a:spcBef>
            </a:pPr>
            <a:r>
              <a:rPr lang="en-US" sz="2300" b="1" dirty="0">
                <a:solidFill>
                  <a:prstClr val="black"/>
                </a:solidFill>
                <a:latin typeface="Calibri" panose="020F0502020204030204"/>
              </a:rPr>
              <a:t>Serving today’s volunteers and Scouting families</a:t>
            </a:r>
            <a:endParaRPr lang="en-US" sz="1747" b="1" dirty="0">
              <a:solidFill>
                <a:prstClr val="black"/>
              </a:solidFill>
              <a:latin typeface="Calibri" panose="020F0502020204030204"/>
            </a:endParaRPr>
          </a:p>
        </p:txBody>
      </p:sp>
      <p:sp>
        <p:nvSpPr>
          <p:cNvPr id="8" name="Title 1"/>
          <p:cNvSpPr txBox="1">
            <a:spLocks/>
          </p:cNvSpPr>
          <p:nvPr/>
        </p:nvSpPr>
        <p:spPr>
          <a:xfrm>
            <a:off x="7620000" y="6156675"/>
            <a:ext cx="2964018" cy="646331"/>
          </a:xfrm>
          <a:prstGeom prst="rect">
            <a:avLst/>
          </a:prstGeom>
        </p:spPr>
        <p:txBody>
          <a:bodyPr vert="horz" lIns="80682" tIns="40341" rIns="80682" bIns="40341" rtlCol="0" anchor="b">
            <a:noAutofit/>
          </a:bodyPr>
          <a:lstStyle>
            <a:lvl1pPr algn="ctr" defTabSz="1005840" rtl="0" eaLnBrk="1" latinLnBrk="0" hangingPunct="1">
              <a:lnSpc>
                <a:spcPct val="90000"/>
              </a:lnSpc>
              <a:spcBef>
                <a:spcPct val="0"/>
              </a:spcBef>
              <a:buNone/>
              <a:defRPr sz="6600" kern="1200">
                <a:solidFill>
                  <a:schemeClr val="tx1"/>
                </a:solidFill>
                <a:latin typeface="+mj-lt"/>
                <a:ea typeface="+mj-ea"/>
                <a:cs typeface="+mj-cs"/>
              </a:defRPr>
            </a:lvl1pPr>
          </a:lstStyle>
          <a:p>
            <a:pPr algn="r" defTabSz="887553"/>
            <a:r>
              <a:rPr lang="en-US" sz="1765" b="1" cap="small" dirty="0">
                <a:solidFill>
                  <a:prstClr val="white"/>
                </a:solidFill>
                <a:latin typeface="Calibri Light" panose="020F0302020204030204"/>
              </a:rPr>
              <a:t>District Re-structuring 2019</a:t>
            </a:r>
            <a:endParaRPr lang="en-US" sz="2118" b="1" cap="small" dirty="0">
              <a:solidFill>
                <a:prstClr val="white"/>
              </a:solidFill>
              <a:latin typeface="Calibri Light" panose="020F0302020204030204"/>
            </a:endParaRPr>
          </a:p>
        </p:txBody>
      </p:sp>
      <p:sp>
        <p:nvSpPr>
          <p:cNvPr id="5" name="TextBox 4">
            <a:extLst>
              <a:ext uri="{FF2B5EF4-FFF2-40B4-BE49-F238E27FC236}">
                <a16:creationId xmlns:a16="http://schemas.microsoft.com/office/drawing/2014/main" id="{97B72B07-CDEF-49BE-AB6F-C80CF635CA7C}"/>
              </a:ext>
            </a:extLst>
          </p:cNvPr>
          <p:cNvSpPr txBox="1"/>
          <p:nvPr/>
        </p:nvSpPr>
        <p:spPr>
          <a:xfrm>
            <a:off x="2380608" y="6211670"/>
            <a:ext cx="2590800" cy="646331"/>
          </a:xfrm>
          <a:prstGeom prst="rect">
            <a:avLst/>
          </a:prstGeom>
          <a:noFill/>
        </p:spPr>
        <p:txBody>
          <a:bodyPr wrap="square" rtlCol="0">
            <a:spAutoFit/>
          </a:bodyPr>
          <a:lstStyle/>
          <a:p>
            <a:r>
              <a:rPr lang="en-US" b="1" dirty="0">
                <a:solidFill>
                  <a:prstClr val="white"/>
                </a:solidFill>
                <a:latin typeface="Calibri" panose="020F0502020204030204"/>
              </a:rPr>
              <a:t>Three Fires Council</a:t>
            </a:r>
          </a:p>
          <a:p>
            <a:r>
              <a:rPr lang="en-US" b="1" dirty="0">
                <a:solidFill>
                  <a:prstClr val="white"/>
                </a:solidFill>
                <a:latin typeface="Calibri" panose="020F0502020204030204"/>
              </a:rPr>
              <a:t>Boy Scouts of America</a:t>
            </a:r>
          </a:p>
        </p:txBody>
      </p:sp>
      <p:pic>
        <p:nvPicPr>
          <p:cNvPr id="10" name="Picture 9">
            <a:extLst>
              <a:ext uri="{FF2B5EF4-FFF2-40B4-BE49-F238E27FC236}">
                <a16:creationId xmlns:a16="http://schemas.microsoft.com/office/drawing/2014/main" id="{8171F1E1-99C4-445E-826B-774B45A4AB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0" y="6052850"/>
            <a:ext cx="853980" cy="853980"/>
          </a:xfrm>
          <a:prstGeom prst="rect">
            <a:avLst/>
          </a:prstGeom>
        </p:spPr>
      </p:pic>
      <p:pic>
        <p:nvPicPr>
          <p:cNvPr id="11" name="Picture 10">
            <a:extLst>
              <a:ext uri="{FF2B5EF4-FFF2-40B4-BE49-F238E27FC236}">
                <a16:creationId xmlns:a16="http://schemas.microsoft.com/office/drawing/2014/main" id="{D35BAC5C-75D5-4354-8DAE-823B979CA4BE}"/>
              </a:ext>
            </a:extLst>
          </p:cNvPr>
          <p:cNvPicPr>
            <a:picLocks noChangeAspect="1"/>
          </p:cNvPicPr>
          <p:nvPr/>
        </p:nvPicPr>
        <p:blipFill>
          <a:blip r:embed="rId7"/>
          <a:stretch>
            <a:fillRect/>
          </a:stretch>
        </p:blipFill>
        <p:spPr>
          <a:xfrm>
            <a:off x="1834660" y="467278"/>
            <a:ext cx="1060941" cy="1437723"/>
          </a:xfrm>
          <a:prstGeom prst="rect">
            <a:avLst/>
          </a:prstGeom>
        </p:spPr>
      </p:pic>
      <p:pic>
        <p:nvPicPr>
          <p:cNvPr id="7" name="Audio 6">
            <a:hlinkClick r:id="" action="ppaction://media"/>
            <a:extLst>
              <a:ext uri="{FF2B5EF4-FFF2-40B4-BE49-F238E27FC236}">
                <a16:creationId xmlns:a16="http://schemas.microsoft.com/office/drawing/2014/main" id="{AD68E9FA-4772-4552-A1C0-DAC4699AE67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661200477"/>
      </p:ext>
    </p:extLst>
  </p:cSld>
  <p:clrMapOvr>
    <a:masterClrMapping/>
  </p:clrMapOvr>
  <mc:AlternateContent xmlns:mc="http://schemas.openxmlformats.org/markup-compatibility/2006" xmlns:p14="http://schemas.microsoft.com/office/powerpoint/2010/main">
    <mc:Choice Requires="p14">
      <p:transition spd="slow" p14:dur="2000" advTm="21757"/>
    </mc:Choice>
    <mc:Fallback xmlns="">
      <p:transition spd="slow" advTm="217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004" r="509"/>
          <a:stretch/>
        </p:blipFill>
        <p:spPr bwMode="auto">
          <a:xfrm>
            <a:off x="5588000" y="6279"/>
            <a:ext cx="6604000" cy="684544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 y="12559"/>
            <a:ext cx="5588000" cy="6845441"/>
          </a:xfrm>
          <a:prstGeom prst="rect">
            <a:avLst/>
          </a:prstGeom>
          <a:solidFill>
            <a:srgbClr val="336699">
              <a:alpha val="80000"/>
            </a:srgbClr>
          </a:solidFill>
          <a:ln cmpd="dbl">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EB520BB4-5257-4718-B646-D626D7CB01D4}"/>
              </a:ext>
            </a:extLst>
          </p:cNvPr>
          <p:cNvPicPr>
            <a:picLocks noChangeAspect="1"/>
          </p:cNvPicPr>
          <p:nvPr/>
        </p:nvPicPr>
        <p:blipFill rotWithShape="1">
          <a:blip r:embed="rId4"/>
          <a:srcRect r="60609"/>
          <a:stretch/>
        </p:blipFill>
        <p:spPr>
          <a:xfrm>
            <a:off x="8389806" y="6005630"/>
            <a:ext cx="3601897" cy="743513"/>
          </a:xfrm>
          <a:prstGeom prst="rect">
            <a:avLst/>
          </a:prstGeom>
        </p:spPr>
      </p:pic>
      <p:sp>
        <p:nvSpPr>
          <p:cNvPr id="12" name="TextBox 11">
            <a:extLst>
              <a:ext uri="{FF2B5EF4-FFF2-40B4-BE49-F238E27FC236}">
                <a16:creationId xmlns:a16="http://schemas.microsoft.com/office/drawing/2014/main" id="{0A3E9F6C-1997-445D-91E3-E8020778A80C}"/>
              </a:ext>
            </a:extLst>
          </p:cNvPr>
          <p:cNvSpPr txBox="1"/>
          <p:nvPr/>
        </p:nvSpPr>
        <p:spPr>
          <a:xfrm>
            <a:off x="646004" y="181066"/>
            <a:ext cx="4280382" cy="6463308"/>
          </a:xfrm>
          <a:prstGeom prst="rect">
            <a:avLst/>
          </a:prstGeom>
          <a:noFill/>
          <a:ln w="50800" cmpd="dbl">
            <a:noFill/>
          </a:ln>
        </p:spPr>
        <p:txBody>
          <a:bodyPr wrap="square" rtlCol="0">
            <a:spAutoFit/>
          </a:bodyPr>
          <a:lstStyle/>
          <a:p>
            <a:pPr algn="just"/>
            <a:r>
              <a:rPr lang="en-US" sz="3600" b="1" dirty="0">
                <a:solidFill>
                  <a:schemeClr val="bg1"/>
                </a:solidFill>
              </a:rPr>
              <a:t>UNIT IMPACT</a:t>
            </a:r>
          </a:p>
          <a:p>
            <a:endParaRPr lang="en-US" dirty="0">
              <a:solidFill>
                <a:schemeClr val="bg1"/>
              </a:solidFill>
            </a:endParaRPr>
          </a:p>
          <a:p>
            <a:pPr marL="285750" indent="-285750">
              <a:buFont typeface="Arial" panose="020B0604020202020204" pitchFamily="34" charset="0"/>
              <a:buChar char="•"/>
            </a:pPr>
            <a:r>
              <a:rPr lang="en-US" sz="2400" dirty="0">
                <a:solidFill>
                  <a:schemeClr val="bg1"/>
                </a:solidFill>
              </a:rPr>
              <a:t>Better support for membership recruiting at all program levels</a:t>
            </a:r>
          </a:p>
          <a:p>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Increased support for unit operations</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Better support for District Committees in planning and executing programs</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Better execution and cultivation of community resources to support local Scouting</a:t>
            </a:r>
          </a:p>
        </p:txBody>
      </p:sp>
    </p:spTree>
    <p:extLst>
      <p:ext uri="{BB962C8B-B14F-4D97-AF65-F5344CB8AC3E}">
        <p14:creationId xmlns:p14="http://schemas.microsoft.com/office/powerpoint/2010/main" val="3379614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sitting at a table&#10;&#10;Description generated with very high confidence">
            <a:extLst>
              <a:ext uri="{FF2B5EF4-FFF2-40B4-BE49-F238E27FC236}">
                <a16:creationId xmlns:a16="http://schemas.microsoft.com/office/drawing/2014/main" id="{9A9532AE-24EA-4525-A3E1-5277962E33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1152"/>
          <a:stretch/>
        </p:blipFill>
        <p:spPr>
          <a:xfrm>
            <a:off x="0" y="10133"/>
            <a:ext cx="7390701" cy="6858000"/>
          </a:xfrm>
          <a:prstGeom prst="rect">
            <a:avLst/>
          </a:prstGeom>
        </p:spPr>
      </p:pic>
      <p:sp>
        <p:nvSpPr>
          <p:cNvPr id="8" name="Rectangle 7"/>
          <p:cNvSpPr/>
          <p:nvPr/>
        </p:nvSpPr>
        <p:spPr>
          <a:xfrm>
            <a:off x="7390701" y="0"/>
            <a:ext cx="4801299" cy="7010400"/>
          </a:xfrm>
          <a:prstGeom prst="rect">
            <a:avLst/>
          </a:prstGeom>
          <a:solidFill>
            <a:srgbClr val="5B7F5B">
              <a:alpha val="80000"/>
            </a:srgbClr>
          </a:solidFill>
          <a:ln cmpd="dbl">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7378000" y="137405"/>
            <a:ext cx="4801299" cy="6740307"/>
          </a:xfrm>
          <a:prstGeom prst="rect">
            <a:avLst/>
          </a:prstGeom>
          <a:noFill/>
          <a:ln w="50800" cmpd="dbl">
            <a:noFill/>
          </a:ln>
        </p:spPr>
        <p:txBody>
          <a:bodyPr wrap="square" rtlCol="0">
            <a:spAutoFit/>
          </a:bodyPr>
          <a:lstStyle/>
          <a:p>
            <a:pPr algn="ctr"/>
            <a:r>
              <a:rPr lang="en-US" sz="2800" dirty="0">
                <a:solidFill>
                  <a:schemeClr val="bg1"/>
                </a:solidFill>
              </a:rPr>
              <a:t>What’s Next How will the new Structure be phased in?</a:t>
            </a:r>
          </a:p>
          <a:p>
            <a:pPr algn="ctr"/>
            <a:endParaRPr lang="en-US" sz="2400" dirty="0">
              <a:solidFill>
                <a:schemeClr val="bg1"/>
              </a:solidFill>
            </a:endParaRPr>
          </a:p>
          <a:p>
            <a:pPr algn="ctr"/>
            <a:r>
              <a:rPr lang="en-US" sz="2400" u="sng" dirty="0">
                <a:solidFill>
                  <a:schemeClr val="bg1"/>
                </a:solidFill>
              </a:rPr>
              <a:t>Staffing Alignment </a:t>
            </a:r>
          </a:p>
          <a:p>
            <a:pPr algn="ctr"/>
            <a:r>
              <a:rPr lang="en-US" sz="2400" dirty="0">
                <a:solidFill>
                  <a:schemeClr val="bg1"/>
                </a:solidFill>
              </a:rPr>
              <a:t>April-June</a:t>
            </a:r>
          </a:p>
          <a:p>
            <a:pPr algn="ctr"/>
            <a:endParaRPr lang="en-US" sz="2400" u="sng" dirty="0">
              <a:solidFill>
                <a:schemeClr val="bg1"/>
              </a:solidFill>
            </a:endParaRPr>
          </a:p>
          <a:p>
            <a:pPr algn="ctr"/>
            <a:r>
              <a:rPr lang="en-US" sz="2400" u="sng" dirty="0">
                <a:solidFill>
                  <a:schemeClr val="bg1"/>
                </a:solidFill>
              </a:rPr>
              <a:t>Volunteer alignment</a:t>
            </a:r>
          </a:p>
          <a:p>
            <a:pPr algn="ctr"/>
            <a:r>
              <a:rPr lang="en-US" sz="2400" dirty="0">
                <a:solidFill>
                  <a:schemeClr val="bg1"/>
                </a:solidFill>
              </a:rPr>
              <a:t>April-August</a:t>
            </a:r>
          </a:p>
          <a:p>
            <a:pPr algn="ctr"/>
            <a:endParaRPr lang="en-US" sz="2400" u="sng" dirty="0">
              <a:solidFill>
                <a:schemeClr val="bg1"/>
              </a:solidFill>
            </a:endParaRPr>
          </a:p>
          <a:p>
            <a:pPr algn="ctr"/>
            <a:r>
              <a:rPr lang="en-US" sz="2400" u="sng" dirty="0">
                <a:solidFill>
                  <a:schemeClr val="bg1"/>
                </a:solidFill>
              </a:rPr>
              <a:t>Calendar alignment</a:t>
            </a:r>
          </a:p>
          <a:p>
            <a:pPr algn="ctr"/>
            <a:r>
              <a:rPr lang="en-US" sz="2400" dirty="0">
                <a:solidFill>
                  <a:schemeClr val="bg1"/>
                </a:solidFill>
              </a:rPr>
              <a:t>May-August</a:t>
            </a:r>
          </a:p>
          <a:p>
            <a:pPr algn="ctr"/>
            <a:endParaRPr lang="en-US" sz="2400" u="sng" dirty="0">
              <a:solidFill>
                <a:schemeClr val="bg1"/>
              </a:solidFill>
            </a:endParaRPr>
          </a:p>
          <a:p>
            <a:pPr algn="ctr"/>
            <a:r>
              <a:rPr lang="en-US" sz="2400" u="sng" dirty="0">
                <a:solidFill>
                  <a:schemeClr val="bg1"/>
                </a:solidFill>
              </a:rPr>
              <a:t>Roundtable redevelopment</a:t>
            </a:r>
          </a:p>
          <a:p>
            <a:pPr algn="ctr"/>
            <a:r>
              <a:rPr lang="en-US" sz="2400" dirty="0">
                <a:solidFill>
                  <a:schemeClr val="bg1"/>
                </a:solidFill>
              </a:rPr>
              <a:t>April-July</a:t>
            </a:r>
          </a:p>
          <a:p>
            <a:pPr algn="ctr"/>
            <a:endParaRPr lang="en-US" sz="2400" u="sng" dirty="0">
              <a:solidFill>
                <a:schemeClr val="bg1"/>
              </a:solidFill>
            </a:endParaRPr>
          </a:p>
          <a:p>
            <a:pPr algn="ctr"/>
            <a:r>
              <a:rPr lang="en-US" sz="2400" u="sng" dirty="0">
                <a:solidFill>
                  <a:schemeClr val="bg1"/>
                </a:solidFill>
              </a:rPr>
              <a:t>Budget building (2020)</a:t>
            </a:r>
          </a:p>
          <a:p>
            <a:pPr algn="ctr"/>
            <a:r>
              <a:rPr lang="en-US" sz="2400" dirty="0">
                <a:solidFill>
                  <a:schemeClr val="bg1"/>
                </a:solidFill>
              </a:rPr>
              <a:t>August-October</a:t>
            </a:r>
          </a:p>
          <a:p>
            <a:pPr algn="ctr"/>
            <a:endParaRPr lang="en-US" sz="1600" dirty="0">
              <a:solidFill>
                <a:schemeClr val="bg1"/>
              </a:solidFill>
            </a:endParaRPr>
          </a:p>
        </p:txBody>
      </p:sp>
      <p:pic>
        <p:nvPicPr>
          <p:cNvPr id="3" name="Picture 2">
            <a:extLst>
              <a:ext uri="{FF2B5EF4-FFF2-40B4-BE49-F238E27FC236}">
                <a16:creationId xmlns:a16="http://schemas.microsoft.com/office/drawing/2014/main" id="{8110722B-8833-48A1-A79A-23602A7D795B}"/>
              </a:ext>
            </a:extLst>
          </p:cNvPr>
          <p:cNvPicPr>
            <a:picLocks noChangeAspect="1"/>
          </p:cNvPicPr>
          <p:nvPr/>
        </p:nvPicPr>
        <p:blipFill rotWithShape="1">
          <a:blip r:embed="rId4"/>
          <a:srcRect r="48846"/>
          <a:stretch/>
        </p:blipFill>
        <p:spPr>
          <a:xfrm>
            <a:off x="1418493" y="6178499"/>
            <a:ext cx="4677507" cy="755904"/>
          </a:xfrm>
          <a:prstGeom prst="rect">
            <a:avLst/>
          </a:prstGeom>
        </p:spPr>
      </p:pic>
    </p:spTree>
    <p:extLst>
      <p:ext uri="{BB962C8B-B14F-4D97-AF65-F5344CB8AC3E}">
        <p14:creationId xmlns:p14="http://schemas.microsoft.com/office/powerpoint/2010/main" val="2846424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5942" y="0"/>
            <a:ext cx="5013435" cy="6858000"/>
          </a:xfrm>
          <a:prstGeom prst="rect">
            <a:avLst/>
          </a:prstGeom>
          <a:solidFill>
            <a:srgbClr val="336699">
              <a:alpha val="80000"/>
            </a:srgbClr>
          </a:solidFill>
          <a:ln cmpd="dbl">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88038" y="367959"/>
            <a:ext cx="4668457" cy="6709529"/>
          </a:xfrm>
          <a:prstGeom prst="rect">
            <a:avLst/>
          </a:prstGeom>
          <a:noFill/>
          <a:ln w="50800" cmpd="dbl">
            <a:noFill/>
          </a:ln>
        </p:spPr>
        <p:txBody>
          <a:bodyPr wrap="square" rtlCol="0">
            <a:spAutoFit/>
          </a:bodyPr>
          <a:lstStyle/>
          <a:p>
            <a:pPr algn="ctr"/>
            <a:r>
              <a:rPr lang="en-US" sz="3600" b="1" dirty="0">
                <a:solidFill>
                  <a:schemeClr val="bg1"/>
                </a:solidFill>
              </a:rPr>
              <a:t>Outcomes</a:t>
            </a:r>
          </a:p>
          <a:p>
            <a:pPr algn="just"/>
            <a:endParaRPr lang="en-US" b="1" dirty="0">
              <a:solidFill>
                <a:schemeClr val="bg1"/>
              </a:solidFill>
            </a:endParaRPr>
          </a:p>
          <a:p>
            <a:pPr algn="just"/>
            <a:endParaRPr lang="en-US" b="1" dirty="0">
              <a:solidFill>
                <a:schemeClr val="bg1"/>
              </a:solidFill>
            </a:endParaRPr>
          </a:p>
          <a:p>
            <a:r>
              <a:rPr lang="en-US" sz="2400" b="1" dirty="0">
                <a:solidFill>
                  <a:schemeClr val="bg1"/>
                </a:solidFill>
              </a:rPr>
              <a:t>After a year of focus groups with steering committees it is believed that these changes will improve… </a:t>
            </a:r>
          </a:p>
          <a:p>
            <a:pPr algn="just"/>
            <a:endParaRPr lang="en-US" sz="2400" b="1" dirty="0">
              <a:solidFill>
                <a:schemeClr val="bg1"/>
              </a:solidFill>
            </a:endParaRPr>
          </a:p>
          <a:p>
            <a:pPr marL="285750" indent="-285750">
              <a:buFont typeface="Arial" panose="020B0604020202020204" pitchFamily="34" charset="0"/>
              <a:buChar char="•"/>
            </a:pPr>
            <a:r>
              <a:rPr lang="en-US" sz="2400" b="1" dirty="0">
                <a:solidFill>
                  <a:schemeClr val="bg1"/>
                </a:solidFill>
              </a:rPr>
              <a:t>Volunteer recruiting</a:t>
            </a:r>
          </a:p>
          <a:p>
            <a:pPr marL="285750" indent="-285750">
              <a:buFont typeface="Arial" panose="020B0604020202020204" pitchFamily="34" charset="0"/>
              <a:buChar char="•"/>
            </a:pPr>
            <a:r>
              <a:rPr lang="en-US" sz="2400" b="1" dirty="0">
                <a:solidFill>
                  <a:schemeClr val="bg1"/>
                </a:solidFill>
              </a:rPr>
              <a:t>Volunteer retention</a:t>
            </a:r>
          </a:p>
          <a:p>
            <a:pPr marL="285750" indent="-285750">
              <a:buFont typeface="Arial" panose="020B0604020202020204" pitchFamily="34" charset="0"/>
              <a:buChar char="•"/>
            </a:pPr>
            <a:r>
              <a:rPr lang="en-US" sz="2400" b="1" dirty="0">
                <a:solidFill>
                  <a:schemeClr val="bg1"/>
                </a:solidFill>
              </a:rPr>
              <a:t>Council-district-unit-family communication</a:t>
            </a:r>
          </a:p>
          <a:p>
            <a:pPr marL="285750" indent="-285750">
              <a:buFont typeface="Arial" panose="020B0604020202020204" pitchFamily="34" charset="0"/>
              <a:buChar char="•"/>
            </a:pPr>
            <a:r>
              <a:rPr lang="en-US" sz="2400" b="1" dirty="0">
                <a:solidFill>
                  <a:schemeClr val="bg1"/>
                </a:solidFill>
              </a:rPr>
              <a:t>Staff retention </a:t>
            </a:r>
          </a:p>
          <a:p>
            <a:pPr marL="285750" indent="-285750">
              <a:buFont typeface="Arial" panose="020B0604020202020204" pitchFamily="34" charset="0"/>
              <a:buChar char="•"/>
            </a:pPr>
            <a:r>
              <a:rPr lang="en-US" sz="2400" b="1" dirty="0">
                <a:solidFill>
                  <a:schemeClr val="bg1"/>
                </a:solidFill>
              </a:rPr>
              <a:t>Membership &amp; Unit growth</a:t>
            </a:r>
          </a:p>
          <a:p>
            <a:pPr marL="285750" indent="-285750">
              <a:buFont typeface="Arial" panose="020B0604020202020204" pitchFamily="34" charset="0"/>
              <a:buChar char="•"/>
            </a:pPr>
            <a:r>
              <a:rPr lang="en-US" sz="2400" b="1" dirty="0">
                <a:solidFill>
                  <a:schemeClr val="bg1"/>
                </a:solidFill>
              </a:rPr>
              <a:t>Improved district and Council program</a:t>
            </a:r>
          </a:p>
          <a:p>
            <a:pPr marL="285750" indent="-285750" algn="just">
              <a:buFont typeface="Arial" panose="020B0604020202020204" pitchFamily="34" charset="0"/>
              <a:buChar char="•"/>
            </a:pPr>
            <a:endParaRPr lang="en-US" b="1" dirty="0">
              <a:solidFill>
                <a:schemeClr val="bg1"/>
              </a:solidFill>
            </a:endParaRPr>
          </a:p>
          <a:p>
            <a:pPr marL="285750" indent="-285750" algn="just">
              <a:buFont typeface="Arial" panose="020B0604020202020204" pitchFamily="34" charset="0"/>
              <a:buChar char="•"/>
            </a:pPr>
            <a:endParaRPr lang="en-US" b="1" dirty="0">
              <a:solidFill>
                <a:schemeClr val="bg1"/>
              </a:solidFill>
            </a:endParaRPr>
          </a:p>
          <a:p>
            <a:pPr algn="just"/>
            <a:endParaRPr lang="en-US" b="1" dirty="0">
              <a:solidFill>
                <a:schemeClr val="bg1"/>
              </a:solidFill>
            </a:endParaRPr>
          </a:p>
          <a:p>
            <a:pPr algn="just"/>
            <a:endParaRPr lang="en-US" sz="1600" dirty="0">
              <a:solidFill>
                <a:schemeClr val="bg1"/>
              </a:solidFill>
            </a:endParaRPr>
          </a:p>
        </p:txBody>
      </p:sp>
      <p:pic>
        <p:nvPicPr>
          <p:cNvPr id="2" name="Picture 1">
            <a:extLst>
              <a:ext uri="{FF2B5EF4-FFF2-40B4-BE49-F238E27FC236}">
                <a16:creationId xmlns:a16="http://schemas.microsoft.com/office/drawing/2014/main" id="{3EF371EB-BE3A-4AE3-83DC-EA9889540685}"/>
              </a:ext>
            </a:extLst>
          </p:cNvPr>
          <p:cNvPicPr>
            <a:picLocks noChangeAspect="1"/>
          </p:cNvPicPr>
          <p:nvPr/>
        </p:nvPicPr>
        <p:blipFill rotWithShape="1">
          <a:blip r:embed="rId4"/>
          <a:srcRect l="1" r="60751"/>
          <a:stretch/>
        </p:blipFill>
        <p:spPr>
          <a:xfrm>
            <a:off x="8511851" y="6057680"/>
            <a:ext cx="3624207" cy="743513"/>
          </a:xfrm>
          <a:prstGeom prst="rect">
            <a:avLst/>
          </a:prstGeom>
        </p:spPr>
      </p:pic>
    </p:spTree>
    <p:extLst>
      <p:ext uri="{BB962C8B-B14F-4D97-AF65-F5344CB8AC3E}">
        <p14:creationId xmlns:p14="http://schemas.microsoft.com/office/powerpoint/2010/main" val="3354248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 y="1"/>
            <a:ext cx="12192000" cy="692885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95795" y="139337"/>
            <a:ext cx="5973931" cy="6718662"/>
          </a:xfrm>
          <a:prstGeom prst="rect">
            <a:avLst/>
          </a:prstGeom>
          <a:solidFill>
            <a:srgbClr val="336699">
              <a:alpha val="80000"/>
            </a:srgbClr>
          </a:solidFill>
          <a:ln cmpd="dbl">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84489" y="472575"/>
            <a:ext cx="5059664" cy="6001643"/>
          </a:xfrm>
          <a:prstGeom prst="rect">
            <a:avLst/>
          </a:prstGeom>
          <a:noFill/>
          <a:ln w="50800" cmpd="dbl">
            <a:noFill/>
          </a:ln>
        </p:spPr>
        <p:txBody>
          <a:bodyPr wrap="square" rtlCol="0">
            <a:spAutoFit/>
          </a:bodyPr>
          <a:lstStyle/>
          <a:p>
            <a:r>
              <a:rPr lang="en-US" sz="3600" b="1" dirty="0">
                <a:solidFill>
                  <a:schemeClr val="bg1"/>
                </a:solidFill>
              </a:rPr>
              <a:t>Questions or Concerns</a:t>
            </a:r>
          </a:p>
          <a:p>
            <a:pPr algn="just"/>
            <a:endParaRPr lang="en-US" sz="3600" b="1" dirty="0">
              <a:solidFill>
                <a:schemeClr val="bg1"/>
              </a:solidFill>
            </a:endParaRPr>
          </a:p>
          <a:p>
            <a:pPr marL="571500" indent="-571500">
              <a:buFont typeface="Arial" panose="020B0604020202020204" pitchFamily="34" charset="0"/>
              <a:buChar char="•"/>
            </a:pPr>
            <a:r>
              <a:rPr lang="en-US" sz="2400" b="1" u="sng" dirty="0">
                <a:solidFill>
                  <a:schemeClr val="bg1"/>
                </a:solidFill>
              </a:rPr>
              <a:t>ThreeFiresCouncil.org</a:t>
            </a:r>
          </a:p>
          <a:p>
            <a:pPr marL="571500" indent="-571500">
              <a:buFont typeface="Arial" panose="020B0604020202020204" pitchFamily="34" charset="0"/>
              <a:buChar char="•"/>
            </a:pPr>
            <a:r>
              <a:rPr lang="en-US" sz="2400" b="1" dirty="0">
                <a:solidFill>
                  <a:schemeClr val="bg1"/>
                </a:solidFill>
              </a:rPr>
              <a:t>For District Committee matters, contact Jeff Gross at  </a:t>
            </a:r>
            <a:r>
              <a:rPr lang="en-US" sz="2400" b="1" dirty="0">
                <a:solidFill>
                  <a:schemeClr val="bg1"/>
                </a:solidFill>
                <a:hlinkClick r:id="rId4">
                  <a:extLst>
                    <a:ext uri="{A12FA001-AC4F-418D-AE19-62706E023703}">
                      <ahyp:hlinkClr xmlns:ahyp="http://schemas.microsoft.com/office/drawing/2018/hyperlinkcolor" val="tx"/>
                    </a:ext>
                  </a:extLst>
                </a:hlinkClick>
              </a:rPr>
              <a:t>Jeff.Gross@3DFamilyTree.com</a:t>
            </a:r>
            <a:r>
              <a:rPr lang="en-US" sz="2400" b="1" dirty="0">
                <a:solidFill>
                  <a:schemeClr val="bg1"/>
                </a:solidFill>
              </a:rPr>
              <a:t> or 630-251-4791. </a:t>
            </a:r>
          </a:p>
          <a:p>
            <a:pPr marL="571500" indent="-571500">
              <a:buFont typeface="Arial" panose="020B0604020202020204" pitchFamily="34" charset="0"/>
              <a:buChar char="•"/>
            </a:pPr>
            <a:r>
              <a:rPr lang="en-US" sz="2400" b="1" dirty="0">
                <a:solidFill>
                  <a:schemeClr val="bg1"/>
                </a:solidFill>
              </a:rPr>
              <a:t>For District </a:t>
            </a:r>
            <a:r>
              <a:rPr lang="en-US" sz="2400" b="1" dirty="0" err="1">
                <a:solidFill>
                  <a:schemeClr val="bg1"/>
                </a:solidFill>
              </a:rPr>
              <a:t>Commisioner</a:t>
            </a:r>
            <a:r>
              <a:rPr lang="en-US" sz="2400" b="1" dirty="0">
                <a:solidFill>
                  <a:schemeClr val="bg1"/>
                </a:solidFill>
              </a:rPr>
              <a:t> matters,  contact Anna Touhy at </a:t>
            </a:r>
            <a:r>
              <a:rPr lang="en-US" sz="2400" b="1" dirty="0">
                <a:solidFill>
                  <a:schemeClr val="bg1"/>
                </a:solidFill>
                <a:hlinkClick r:id="rId5">
                  <a:extLst>
                    <a:ext uri="{A12FA001-AC4F-418D-AE19-62706E023703}">
                      <ahyp:hlinkClr xmlns:ahyp="http://schemas.microsoft.com/office/drawing/2018/hyperlinkcolor" val="tx"/>
                    </a:ext>
                  </a:extLst>
                </a:hlinkClick>
              </a:rPr>
              <a:t>Anna.Touhy@Epsilon.com</a:t>
            </a:r>
            <a:r>
              <a:rPr lang="en-US" sz="2400" b="1" dirty="0">
                <a:solidFill>
                  <a:schemeClr val="bg1"/>
                </a:solidFill>
              </a:rPr>
              <a:t> or  630-555-5555</a:t>
            </a:r>
          </a:p>
          <a:p>
            <a:pPr marL="571500" indent="-571500">
              <a:buFont typeface="Arial" panose="020B0604020202020204" pitchFamily="34" charset="0"/>
              <a:buChar char="•"/>
            </a:pPr>
            <a:r>
              <a:rPr lang="en-US" sz="2400" b="1" dirty="0">
                <a:solidFill>
                  <a:schemeClr val="bg1"/>
                </a:solidFill>
                <a:hlinkClick r:id="rId6">
                  <a:extLst>
                    <a:ext uri="{A12FA001-AC4F-418D-AE19-62706E023703}">
                      <ahyp:hlinkClr xmlns:ahyp="http://schemas.microsoft.com/office/drawing/2018/hyperlinkcolor" val="tx"/>
                    </a:ext>
                  </a:extLst>
                </a:hlinkClick>
              </a:rPr>
              <a:t>For </a:t>
            </a:r>
            <a:r>
              <a:rPr lang="en-US" sz="2400" b="1" u="sng" dirty="0">
                <a:solidFill>
                  <a:schemeClr val="bg1"/>
                </a:solidFill>
                <a:hlinkClick r:id="rId6">
                  <a:extLst>
                    <a:ext uri="{A12FA001-AC4F-418D-AE19-62706E023703}">
                      <ahyp:hlinkClr xmlns:ahyp="http://schemas.microsoft.com/office/drawing/2018/hyperlinkcolor" val="tx"/>
                    </a:ext>
                  </a:extLst>
                </a:hlinkClick>
              </a:rPr>
              <a:t>Professional Staff matters, contact Clint Scharf at </a:t>
            </a:r>
            <a:r>
              <a:rPr lang="en-US" sz="2400" b="1" dirty="0">
                <a:solidFill>
                  <a:schemeClr val="bg1"/>
                </a:solidFill>
                <a:hlinkClick r:id="rId6">
                  <a:extLst>
                    <a:ext uri="{A12FA001-AC4F-418D-AE19-62706E023703}">
                      <ahyp:hlinkClr xmlns:ahyp="http://schemas.microsoft.com/office/drawing/2018/hyperlinkcolor" val="tx"/>
                    </a:ext>
                  </a:extLst>
                </a:hlinkClick>
              </a:rPr>
              <a:t>Clint.Scharff@scouting.org</a:t>
            </a:r>
            <a:r>
              <a:rPr lang="en-US" sz="2400" b="1" dirty="0">
                <a:solidFill>
                  <a:schemeClr val="bg1"/>
                </a:solidFill>
              </a:rPr>
              <a:t> or 630-797-4611</a:t>
            </a:r>
          </a:p>
        </p:txBody>
      </p:sp>
      <p:pic>
        <p:nvPicPr>
          <p:cNvPr id="2" name="Picture 1">
            <a:extLst>
              <a:ext uri="{FF2B5EF4-FFF2-40B4-BE49-F238E27FC236}">
                <a16:creationId xmlns:a16="http://schemas.microsoft.com/office/drawing/2014/main" id="{9EECD1DB-0323-497C-B106-B5F438858584}"/>
              </a:ext>
            </a:extLst>
          </p:cNvPr>
          <p:cNvPicPr>
            <a:picLocks noChangeAspect="1"/>
          </p:cNvPicPr>
          <p:nvPr/>
        </p:nvPicPr>
        <p:blipFill rotWithShape="1">
          <a:blip r:embed="rId7"/>
          <a:srcRect r="60277"/>
          <a:stretch/>
        </p:blipFill>
        <p:spPr>
          <a:xfrm>
            <a:off x="8440447" y="6109679"/>
            <a:ext cx="3655758" cy="748320"/>
          </a:xfrm>
          <a:prstGeom prst="rect">
            <a:avLst/>
          </a:prstGeom>
        </p:spPr>
      </p:pic>
    </p:spTree>
    <p:extLst>
      <p:ext uri="{BB962C8B-B14F-4D97-AF65-F5344CB8AC3E}">
        <p14:creationId xmlns:p14="http://schemas.microsoft.com/office/powerpoint/2010/main" val="2245504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G:\CLIENTS\Boy Scouts - Three Fires Council\Campaign Counsel 2016\Boys on rock.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0" y="-99645"/>
            <a:ext cx="12191999" cy="701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981751" y="0"/>
            <a:ext cx="6095998" cy="6783977"/>
          </a:xfrm>
          <a:prstGeom prst="rect">
            <a:avLst/>
          </a:prstGeom>
          <a:solidFill>
            <a:srgbClr val="5B7F5B">
              <a:alpha val="80000"/>
            </a:srgbClr>
          </a:solidFill>
          <a:ln cmpd="dbl">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WHY CHANGE? </a:t>
            </a:r>
          </a:p>
          <a:p>
            <a:endParaRPr lang="en-US" sz="2000" dirty="0"/>
          </a:p>
          <a:p>
            <a:r>
              <a:rPr lang="en-US" sz="2400" dirty="0"/>
              <a:t>Changing workforce:</a:t>
            </a:r>
          </a:p>
          <a:p>
            <a:pPr marL="342900" indent="-342900">
              <a:buFont typeface="Arial" panose="020B0604020202020204" pitchFamily="34" charset="0"/>
              <a:buChar char="•"/>
            </a:pPr>
            <a:r>
              <a:rPr lang="en-US" sz="2400" dirty="0"/>
              <a:t>DE’s asked to manage more tasks over last 20 years</a:t>
            </a:r>
          </a:p>
          <a:p>
            <a:pPr marL="342900" indent="-342900">
              <a:buFont typeface="Arial" panose="020B0604020202020204" pitchFamily="34" charset="0"/>
              <a:buChar char="•"/>
            </a:pPr>
            <a:r>
              <a:rPr lang="en-US" sz="2400" dirty="0"/>
              <a:t>Trained to specialize</a:t>
            </a:r>
          </a:p>
          <a:p>
            <a:pPr marL="342900" indent="-342900">
              <a:buFont typeface="Arial" panose="020B0604020202020204" pitchFamily="34" charset="0"/>
              <a:buChar char="•"/>
            </a:pPr>
            <a:r>
              <a:rPr lang="en-US" sz="2400" dirty="0"/>
              <a:t>Team based= greater potential retention</a:t>
            </a:r>
          </a:p>
          <a:p>
            <a:endParaRPr lang="en-US" sz="2400" dirty="0"/>
          </a:p>
          <a:p>
            <a:r>
              <a:rPr lang="en-US" sz="2400" dirty="0"/>
              <a:t>Changing families: less free time</a:t>
            </a:r>
          </a:p>
          <a:p>
            <a:endParaRPr lang="en-US" sz="2400" dirty="0"/>
          </a:p>
          <a:p>
            <a:pPr marL="285750" indent="-285750">
              <a:buFont typeface="Arial" panose="020B0604020202020204" pitchFamily="34" charset="0"/>
              <a:buChar char="•"/>
            </a:pPr>
            <a:r>
              <a:rPr lang="en-US" sz="2400" dirty="0"/>
              <a:t>More two-income families than ever before</a:t>
            </a:r>
          </a:p>
          <a:p>
            <a:pPr marL="285750" indent="-285750">
              <a:buFont typeface="Arial" panose="020B0604020202020204" pitchFamily="34" charset="0"/>
              <a:buChar char="•"/>
            </a:pPr>
            <a:r>
              <a:rPr lang="en-US" sz="2400" dirty="0"/>
              <a:t>More single-parent head-of-households than ever before</a:t>
            </a:r>
          </a:p>
          <a:p>
            <a:pPr marL="285750" indent="-285750">
              <a:buFont typeface="Arial" panose="020B0604020202020204" pitchFamily="34" charset="0"/>
              <a:buChar char="•"/>
            </a:pPr>
            <a:r>
              <a:rPr lang="en-US" sz="2400" dirty="0"/>
              <a:t>More blended families than ever before</a:t>
            </a:r>
          </a:p>
          <a:p>
            <a:endParaRPr lang="en-US" sz="2000" dirty="0"/>
          </a:p>
        </p:txBody>
      </p:sp>
      <p:pic>
        <p:nvPicPr>
          <p:cNvPr id="3" name="Picture 2">
            <a:extLst>
              <a:ext uri="{FF2B5EF4-FFF2-40B4-BE49-F238E27FC236}">
                <a16:creationId xmlns:a16="http://schemas.microsoft.com/office/drawing/2014/main" id="{8110722B-8833-48A1-A79A-23602A7D795B}"/>
              </a:ext>
            </a:extLst>
          </p:cNvPr>
          <p:cNvPicPr>
            <a:picLocks noChangeAspect="1"/>
          </p:cNvPicPr>
          <p:nvPr/>
        </p:nvPicPr>
        <p:blipFill rotWithShape="1">
          <a:blip r:embed="rId6"/>
          <a:srcRect r="48846"/>
          <a:stretch/>
        </p:blipFill>
        <p:spPr>
          <a:xfrm>
            <a:off x="0" y="6154851"/>
            <a:ext cx="4677507" cy="755904"/>
          </a:xfrm>
          <a:prstGeom prst="rect">
            <a:avLst/>
          </a:prstGeom>
        </p:spPr>
      </p:pic>
      <p:pic>
        <p:nvPicPr>
          <p:cNvPr id="2" name="Audio 1">
            <a:hlinkClick r:id="" action="ppaction://media"/>
            <a:extLst>
              <a:ext uri="{FF2B5EF4-FFF2-40B4-BE49-F238E27FC236}">
                <a16:creationId xmlns:a16="http://schemas.microsoft.com/office/drawing/2014/main" id="{D962307E-9B81-443D-A658-7A9077DE8BE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568743233"/>
      </p:ext>
    </p:extLst>
  </p:cSld>
  <p:clrMapOvr>
    <a:masterClrMapping/>
  </p:clrMapOvr>
  <mc:AlternateContent xmlns:mc="http://schemas.openxmlformats.org/markup-compatibility/2006" xmlns:p14="http://schemas.microsoft.com/office/powerpoint/2010/main">
    <mc:Choice Requires="p14">
      <p:transition spd="slow" p14:dur="2000" advTm="23296"/>
    </mc:Choice>
    <mc:Fallback xmlns="">
      <p:transition spd="slow" advTm="232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posing for the camera&#10;&#10;Description generated with very high confidence">
            <a:extLst>
              <a:ext uri="{FF2B5EF4-FFF2-40B4-BE49-F238E27FC236}">
                <a16:creationId xmlns:a16="http://schemas.microsoft.com/office/drawing/2014/main" id="{94396324-1DA6-40FE-96AC-32612E9C8D0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10962"/>
            <a:ext cx="5943601" cy="6868962"/>
          </a:xfrm>
          <a:prstGeom prst="rect">
            <a:avLst/>
          </a:prstGeom>
        </p:spPr>
      </p:pic>
      <p:sp>
        <p:nvSpPr>
          <p:cNvPr id="8" name="Rectangle 7"/>
          <p:cNvSpPr/>
          <p:nvPr/>
        </p:nvSpPr>
        <p:spPr>
          <a:xfrm>
            <a:off x="5943601" y="-21021"/>
            <a:ext cx="6248399" cy="6879021"/>
          </a:xfrm>
          <a:prstGeom prst="rect">
            <a:avLst/>
          </a:prstGeom>
          <a:solidFill>
            <a:srgbClr val="336699">
              <a:alpha val="80000"/>
            </a:srgbClr>
          </a:solidFill>
          <a:ln cmpd="dbl">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096000" y="151179"/>
            <a:ext cx="5943600" cy="7294305"/>
          </a:xfrm>
          <a:prstGeom prst="rect">
            <a:avLst/>
          </a:prstGeom>
          <a:noFill/>
          <a:ln w="50800" cmpd="dbl">
            <a:noFill/>
          </a:ln>
        </p:spPr>
        <p:txBody>
          <a:bodyPr wrap="square" rtlCol="0">
            <a:spAutoFit/>
          </a:bodyPr>
          <a:lstStyle/>
          <a:p>
            <a:r>
              <a:rPr lang="en-US" sz="3600" b="1" dirty="0">
                <a:solidFill>
                  <a:schemeClr val="bg1"/>
                </a:solidFill>
              </a:rPr>
              <a:t>How did we get here?</a:t>
            </a:r>
          </a:p>
          <a:p>
            <a:endParaRPr lang="en-US" sz="3600" b="1" dirty="0">
              <a:solidFill>
                <a:schemeClr val="bg1"/>
              </a:solidFill>
            </a:endParaRPr>
          </a:p>
          <a:p>
            <a:pPr marL="571500" indent="-571500">
              <a:buFont typeface="Arial" panose="020B0604020202020204" pitchFamily="34" charset="0"/>
              <a:buChar char="•"/>
            </a:pPr>
            <a:r>
              <a:rPr lang="en-US" sz="2400" b="1" dirty="0">
                <a:solidFill>
                  <a:schemeClr val="bg1"/>
                </a:solidFill>
              </a:rPr>
              <a:t>Strategic plan action item from 2015</a:t>
            </a:r>
          </a:p>
          <a:p>
            <a:pPr marL="571500" indent="-571500">
              <a:buFont typeface="Arial" panose="020B0604020202020204" pitchFamily="34" charset="0"/>
              <a:buChar char="•"/>
            </a:pPr>
            <a:endParaRPr lang="en-US" sz="2400" b="1" dirty="0">
              <a:solidFill>
                <a:schemeClr val="bg1"/>
              </a:solidFill>
            </a:endParaRPr>
          </a:p>
          <a:p>
            <a:pPr marL="571500" indent="-571500">
              <a:buFont typeface="Arial" panose="020B0604020202020204" pitchFamily="34" charset="0"/>
              <a:buChar char="•"/>
            </a:pPr>
            <a:r>
              <a:rPr lang="en-US" sz="2400" b="1" dirty="0">
                <a:solidFill>
                  <a:schemeClr val="bg1"/>
                </a:solidFill>
              </a:rPr>
              <a:t>First Task-force; District Ops Committee and ACCs’ (Aug. 2018)</a:t>
            </a:r>
          </a:p>
          <a:p>
            <a:pPr marL="571500" indent="-571500">
              <a:buFont typeface="Arial" panose="020B0604020202020204" pitchFamily="34" charset="0"/>
              <a:buChar char="•"/>
            </a:pPr>
            <a:endParaRPr lang="en-US" sz="2400" b="1" dirty="0">
              <a:solidFill>
                <a:schemeClr val="bg1"/>
              </a:solidFill>
            </a:endParaRPr>
          </a:p>
          <a:p>
            <a:pPr marL="571500" indent="-571500">
              <a:buFont typeface="Arial" panose="020B0604020202020204" pitchFamily="34" charset="0"/>
              <a:buChar char="•"/>
            </a:pPr>
            <a:r>
              <a:rPr lang="en-US" sz="2400" b="1" dirty="0">
                <a:solidFill>
                  <a:schemeClr val="bg1"/>
                </a:solidFill>
              </a:rPr>
              <a:t>Second taskforce members of various District Key3’s (Oct. 2018)</a:t>
            </a:r>
          </a:p>
          <a:p>
            <a:pPr marL="571500" indent="-571500">
              <a:buFont typeface="Arial" panose="020B0604020202020204" pitchFamily="34" charset="0"/>
              <a:buChar char="•"/>
            </a:pPr>
            <a:endParaRPr lang="en-US" sz="2400" b="1" dirty="0">
              <a:solidFill>
                <a:schemeClr val="bg1"/>
              </a:solidFill>
            </a:endParaRPr>
          </a:p>
          <a:p>
            <a:pPr marL="571500" indent="-571500">
              <a:buFont typeface="Arial" panose="020B0604020202020204" pitchFamily="34" charset="0"/>
              <a:buChar char="•"/>
            </a:pPr>
            <a:r>
              <a:rPr lang="en-US" sz="2400" b="1" dirty="0">
                <a:solidFill>
                  <a:schemeClr val="bg1"/>
                </a:solidFill>
              </a:rPr>
              <a:t>Council Key 3 meeting (Nov.. 2018)</a:t>
            </a:r>
          </a:p>
          <a:p>
            <a:pPr marL="571500" indent="-571500">
              <a:buFont typeface="Arial" panose="020B0604020202020204" pitchFamily="34" charset="0"/>
              <a:buChar char="•"/>
            </a:pPr>
            <a:endParaRPr lang="en-US" sz="2400" b="1" dirty="0">
              <a:solidFill>
                <a:schemeClr val="bg1"/>
              </a:solidFill>
            </a:endParaRPr>
          </a:p>
          <a:p>
            <a:pPr marL="571500" indent="-571500">
              <a:buFont typeface="Arial" panose="020B0604020202020204" pitchFamily="34" charset="0"/>
              <a:buChar char="•"/>
            </a:pPr>
            <a:r>
              <a:rPr lang="en-US" sz="2400" b="1" dirty="0">
                <a:solidFill>
                  <a:schemeClr val="bg1"/>
                </a:solidFill>
              </a:rPr>
              <a:t>3</a:t>
            </a:r>
            <a:r>
              <a:rPr lang="en-US" sz="2400" b="1" baseline="30000" dirty="0">
                <a:solidFill>
                  <a:schemeClr val="bg1"/>
                </a:solidFill>
              </a:rPr>
              <a:t>rd</a:t>
            </a:r>
            <a:r>
              <a:rPr lang="en-US" sz="2400" b="1" dirty="0">
                <a:solidFill>
                  <a:schemeClr val="bg1"/>
                </a:solidFill>
              </a:rPr>
              <a:t> Task force District Committee, Council Committee and Commissioners (Jan-Mar. 2019)</a:t>
            </a:r>
          </a:p>
          <a:p>
            <a:pPr marL="571500" indent="-571500">
              <a:buFont typeface="Arial" panose="020B0604020202020204" pitchFamily="34" charset="0"/>
              <a:buChar char="•"/>
            </a:pPr>
            <a:endParaRPr lang="en-US" sz="2400" b="1" dirty="0">
              <a:solidFill>
                <a:schemeClr val="bg1"/>
              </a:solidFill>
            </a:endParaRPr>
          </a:p>
          <a:p>
            <a:pPr marL="571500" indent="-571500">
              <a:buFont typeface="Arial" panose="020B0604020202020204" pitchFamily="34" charset="0"/>
              <a:buChar char="•"/>
            </a:pPr>
            <a:r>
              <a:rPr lang="en-US" sz="2400" b="1" dirty="0">
                <a:solidFill>
                  <a:schemeClr val="bg1"/>
                </a:solidFill>
              </a:rPr>
              <a:t>Council Coordinated Meeting (Jan. 2019)</a:t>
            </a:r>
          </a:p>
          <a:p>
            <a:pPr marL="571500" indent="-571500" algn="just">
              <a:buFont typeface="Arial" panose="020B0604020202020204" pitchFamily="34" charset="0"/>
              <a:buChar char="•"/>
            </a:pPr>
            <a:endParaRPr lang="en-US" sz="3600" dirty="0">
              <a:solidFill>
                <a:schemeClr val="bg1"/>
              </a:solidFill>
            </a:endParaRPr>
          </a:p>
        </p:txBody>
      </p:sp>
      <p:pic>
        <p:nvPicPr>
          <p:cNvPr id="4" name="Picture 3">
            <a:extLst>
              <a:ext uri="{FF2B5EF4-FFF2-40B4-BE49-F238E27FC236}">
                <a16:creationId xmlns:a16="http://schemas.microsoft.com/office/drawing/2014/main" id="{E05FA462-15CA-4EA7-B341-784766437840}"/>
              </a:ext>
            </a:extLst>
          </p:cNvPr>
          <p:cNvPicPr>
            <a:picLocks noChangeAspect="1"/>
          </p:cNvPicPr>
          <p:nvPr/>
        </p:nvPicPr>
        <p:blipFill rotWithShape="1">
          <a:blip r:embed="rId6"/>
          <a:srcRect r="36292"/>
          <a:stretch/>
        </p:blipFill>
        <p:spPr>
          <a:xfrm>
            <a:off x="0" y="6114487"/>
            <a:ext cx="5943601" cy="743513"/>
          </a:xfrm>
          <a:prstGeom prst="rect">
            <a:avLst/>
          </a:prstGeom>
        </p:spPr>
      </p:pic>
      <p:pic>
        <p:nvPicPr>
          <p:cNvPr id="9" name="Audio 8">
            <a:hlinkClick r:id="" action="ppaction://media"/>
            <a:extLst>
              <a:ext uri="{FF2B5EF4-FFF2-40B4-BE49-F238E27FC236}">
                <a16:creationId xmlns:a16="http://schemas.microsoft.com/office/drawing/2014/main" id="{DEEBBE18-3577-46F2-8696-872FA4C2BCB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302068467"/>
      </p:ext>
    </p:extLst>
  </p:cSld>
  <p:clrMapOvr>
    <a:masterClrMapping/>
  </p:clrMapOvr>
  <mc:AlternateContent xmlns:mc="http://schemas.openxmlformats.org/markup-compatibility/2006" xmlns:p14="http://schemas.microsoft.com/office/powerpoint/2010/main">
    <mc:Choice Requires="p14">
      <p:transition spd="slow" p14:dur="2000" advTm="16043"/>
    </mc:Choice>
    <mc:Fallback xmlns="">
      <p:transition spd="slow" advTm="160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75303"/>
          </a:xfrm>
          <a:prstGeom prst="rect">
            <a:avLst/>
          </a:prstGeom>
        </p:spPr>
      </p:pic>
      <p:sp>
        <p:nvSpPr>
          <p:cNvPr id="2" name="Slide Number Placeholder 1"/>
          <p:cNvSpPr>
            <a:spLocks noGrp="1"/>
          </p:cNvSpPr>
          <p:nvPr>
            <p:ph type="sldNum" sz="quarter" idx="12"/>
          </p:nvPr>
        </p:nvSpPr>
        <p:spPr/>
        <p:txBody>
          <a:bodyPr/>
          <a:lstStyle/>
          <a:p>
            <a:fld id="{9CFAF6C8-EEB0-4650-B33F-B34775895442}" type="slidenum">
              <a:rPr lang="en-US" b="1" smtClean="0">
                <a:solidFill>
                  <a:schemeClr val="bg1"/>
                </a:solidFill>
              </a:rPr>
              <a:t>4</a:t>
            </a:fld>
            <a:endParaRPr lang="en-US" b="1" dirty="0">
              <a:solidFill>
                <a:schemeClr val="bg1"/>
              </a:solidFill>
            </a:endParaRPr>
          </a:p>
        </p:txBody>
      </p:sp>
      <p:sp>
        <p:nvSpPr>
          <p:cNvPr id="8" name="Rectangle 7"/>
          <p:cNvSpPr/>
          <p:nvPr/>
        </p:nvSpPr>
        <p:spPr>
          <a:xfrm>
            <a:off x="7049053" y="145174"/>
            <a:ext cx="4946709" cy="6584954"/>
          </a:xfrm>
          <a:prstGeom prst="rect">
            <a:avLst/>
          </a:prstGeom>
          <a:solidFill>
            <a:srgbClr val="5B7F5B">
              <a:alpha val="80000"/>
            </a:srgbClr>
          </a:solidFill>
          <a:ln cmpd="dbl">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Reducing the number of Districts from ten to three. </a:t>
            </a:r>
          </a:p>
          <a:p>
            <a:endParaRPr lang="en-US" sz="2400" dirty="0"/>
          </a:p>
          <a:p>
            <a:r>
              <a:rPr lang="en-US" sz="2400" dirty="0"/>
              <a:t>Each District will have a team of professionals assigned. </a:t>
            </a:r>
          </a:p>
          <a:p>
            <a:endParaRPr lang="en-US" sz="2400" dirty="0"/>
          </a:p>
          <a:p>
            <a:r>
              <a:rPr lang="en-US" sz="2400" dirty="0"/>
              <a:t>The team approach will allow the District Committee/Commissioners and unit volunteers to receive support from the rest of the team when a staff vacancy occurs. </a:t>
            </a:r>
          </a:p>
          <a:p>
            <a:endParaRPr lang="en-US" dirty="0"/>
          </a:p>
        </p:txBody>
      </p:sp>
      <p:sp>
        <p:nvSpPr>
          <p:cNvPr id="6" name="TextBox 5"/>
          <p:cNvSpPr txBox="1"/>
          <p:nvPr/>
        </p:nvSpPr>
        <p:spPr>
          <a:xfrm>
            <a:off x="6667849" y="989306"/>
            <a:ext cx="3657600" cy="338554"/>
          </a:xfrm>
          <a:prstGeom prst="rect">
            <a:avLst/>
          </a:prstGeom>
          <a:noFill/>
          <a:ln w="50800" cmpd="dbl">
            <a:noFill/>
          </a:ln>
        </p:spPr>
        <p:txBody>
          <a:bodyPr wrap="square" rtlCol="0">
            <a:spAutoFit/>
          </a:bodyPr>
          <a:lstStyle/>
          <a:p>
            <a:pPr algn="r"/>
            <a:r>
              <a:rPr lang="en-US" sz="1600" dirty="0">
                <a:solidFill>
                  <a:schemeClr val="bg1"/>
                </a:solidFill>
              </a:rPr>
              <a:t>.</a:t>
            </a:r>
          </a:p>
        </p:txBody>
      </p:sp>
      <p:sp>
        <p:nvSpPr>
          <p:cNvPr id="11" name="Subtitle 2">
            <a:extLst>
              <a:ext uri="{FF2B5EF4-FFF2-40B4-BE49-F238E27FC236}">
                <a16:creationId xmlns:a16="http://schemas.microsoft.com/office/drawing/2014/main" id="{25EF2546-2AC1-4A75-B037-A4E3B25B22B7}"/>
              </a:ext>
            </a:extLst>
          </p:cNvPr>
          <p:cNvSpPr txBox="1">
            <a:spLocks/>
          </p:cNvSpPr>
          <p:nvPr/>
        </p:nvSpPr>
        <p:spPr>
          <a:xfrm>
            <a:off x="7226539" y="243690"/>
            <a:ext cx="4343400" cy="8442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600" b="1" cap="small" dirty="0">
                <a:solidFill>
                  <a:schemeClr val="bg1"/>
                </a:solidFill>
              </a:rPr>
              <a:t>What’s Changing?</a:t>
            </a:r>
          </a:p>
        </p:txBody>
      </p:sp>
      <p:pic>
        <p:nvPicPr>
          <p:cNvPr id="14" name="Picture 13">
            <a:extLst>
              <a:ext uri="{FF2B5EF4-FFF2-40B4-BE49-F238E27FC236}">
                <a16:creationId xmlns:a16="http://schemas.microsoft.com/office/drawing/2014/main" id="{00734EC7-1C84-459A-A330-48B8BAC5CFCB}"/>
              </a:ext>
            </a:extLst>
          </p:cNvPr>
          <p:cNvPicPr>
            <a:picLocks noChangeAspect="1"/>
          </p:cNvPicPr>
          <p:nvPr/>
        </p:nvPicPr>
        <p:blipFill rotWithShape="1">
          <a:blip r:embed="rId6"/>
          <a:srcRect t="2828" r="60525" b="-2828"/>
          <a:stretch/>
        </p:blipFill>
        <p:spPr>
          <a:xfrm>
            <a:off x="0" y="6167157"/>
            <a:ext cx="3682767" cy="743513"/>
          </a:xfrm>
          <a:prstGeom prst="rect">
            <a:avLst/>
          </a:prstGeom>
        </p:spPr>
      </p:pic>
      <p:pic>
        <p:nvPicPr>
          <p:cNvPr id="7" name="Audio 6">
            <a:hlinkClick r:id="" action="ppaction://media"/>
            <a:extLst>
              <a:ext uri="{FF2B5EF4-FFF2-40B4-BE49-F238E27FC236}">
                <a16:creationId xmlns:a16="http://schemas.microsoft.com/office/drawing/2014/main" id="{D772C2B8-8E80-44DB-8C69-9D6255FFF4E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372576441"/>
      </p:ext>
    </p:extLst>
  </p:cSld>
  <p:clrMapOvr>
    <a:masterClrMapping/>
  </p:clrMapOvr>
  <mc:AlternateContent xmlns:mc="http://schemas.openxmlformats.org/markup-compatibility/2006" xmlns:p14="http://schemas.microsoft.com/office/powerpoint/2010/main">
    <mc:Choice Requires="p14">
      <p:transition spd="slow" p14:dur="2000" advTm="34044"/>
    </mc:Choice>
    <mc:Fallback xmlns="">
      <p:transition spd="slow" advTm="340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757125" y="-21022"/>
            <a:ext cx="6248399" cy="6857999"/>
          </a:xfrm>
          <a:prstGeom prst="rect">
            <a:avLst/>
          </a:prstGeom>
          <a:solidFill>
            <a:srgbClr val="336699">
              <a:alpha val="80000"/>
            </a:srgbClr>
          </a:solidFill>
          <a:ln cmpd="dbl">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r>
              <a:rPr lang="en-US" sz="3600" b="1" dirty="0"/>
              <a:t>Staffing Changes</a:t>
            </a:r>
          </a:p>
          <a:p>
            <a:pPr algn="ctr"/>
            <a:br>
              <a:rPr lang="en-US" dirty="0"/>
            </a:br>
            <a:endParaRPr lang="en-US" dirty="0"/>
          </a:p>
          <a:p>
            <a:pPr algn="ctr"/>
            <a:r>
              <a:rPr lang="en-US" sz="3600" b="1" u="sng" dirty="0"/>
              <a:t>Potawatomi District </a:t>
            </a:r>
          </a:p>
          <a:p>
            <a:pPr algn="ctr"/>
            <a:r>
              <a:rPr lang="en-US" b="1" u="sng" dirty="0"/>
              <a:t>(Kishwaukee &amp; </a:t>
            </a:r>
            <a:r>
              <a:rPr lang="en-US" b="1" u="sng" dirty="0" err="1"/>
              <a:t>Maramech</a:t>
            </a:r>
            <a:r>
              <a:rPr lang="en-US" b="1" u="sng" dirty="0"/>
              <a:t> Hill) </a:t>
            </a:r>
          </a:p>
          <a:p>
            <a:pPr algn="ctr"/>
            <a:r>
              <a:rPr lang="en-US" dirty="0"/>
              <a:t>Two District Executives (FT) and a Field Director (PT).  </a:t>
            </a:r>
          </a:p>
          <a:p>
            <a:pPr algn="ctr"/>
            <a:endParaRPr lang="en-US" dirty="0"/>
          </a:p>
          <a:p>
            <a:pPr algn="ctr"/>
            <a:endParaRPr lang="en-US" dirty="0"/>
          </a:p>
          <a:p>
            <a:pPr algn="ctr"/>
            <a:r>
              <a:rPr lang="en-US" sz="3600" b="1" u="sng" dirty="0"/>
              <a:t>Ottawa District </a:t>
            </a:r>
          </a:p>
          <a:p>
            <a:pPr algn="ctr"/>
            <a:r>
              <a:rPr lang="en-US" b="1" u="sng" dirty="0"/>
              <a:t>(Great Bear, Fox Valley, Foxfire) </a:t>
            </a:r>
          </a:p>
          <a:p>
            <a:pPr algn="ctr"/>
            <a:r>
              <a:rPr lang="en-US" dirty="0"/>
              <a:t>Three District Executives (FT) and a Field Director (PT). </a:t>
            </a:r>
          </a:p>
          <a:p>
            <a:pPr algn="ctr"/>
            <a:endParaRPr lang="en-US" dirty="0"/>
          </a:p>
          <a:p>
            <a:pPr algn="ctr"/>
            <a:endParaRPr lang="en-US" dirty="0"/>
          </a:p>
          <a:p>
            <a:pPr algn="ctr"/>
            <a:r>
              <a:rPr lang="en-US" sz="3600" b="1" u="sng" dirty="0"/>
              <a:t>Chippewa District </a:t>
            </a:r>
          </a:p>
          <a:p>
            <a:pPr algn="ctr"/>
            <a:r>
              <a:rPr lang="en-US" b="1" u="sng" dirty="0"/>
              <a:t>(Northern Trail, </a:t>
            </a:r>
            <a:r>
              <a:rPr lang="en-US" b="1" u="sng" dirty="0" err="1"/>
              <a:t>Pottawaomie</a:t>
            </a:r>
            <a:r>
              <a:rPr lang="en-US" b="1" u="sng" dirty="0"/>
              <a:t> Trail , Chanonee, </a:t>
            </a:r>
          </a:p>
          <a:p>
            <a:pPr algn="ctr"/>
            <a:r>
              <a:rPr lang="en-US" b="1" u="sng" dirty="0"/>
              <a:t>Thunderbird &amp; Indian Prairie)</a:t>
            </a:r>
          </a:p>
          <a:p>
            <a:pPr algn="ctr"/>
            <a:r>
              <a:rPr lang="en-US" dirty="0"/>
              <a:t>Six full time District Executives assigned. </a:t>
            </a:r>
          </a:p>
          <a:p>
            <a:endParaRPr lang="en-US" dirty="0"/>
          </a:p>
          <a:p>
            <a:pPr algn="ctr"/>
            <a:endParaRPr lang="en-US" dirty="0"/>
          </a:p>
        </p:txBody>
      </p:sp>
      <p:pic>
        <p:nvPicPr>
          <p:cNvPr id="4" name="Picture 3">
            <a:extLst>
              <a:ext uri="{FF2B5EF4-FFF2-40B4-BE49-F238E27FC236}">
                <a16:creationId xmlns:a16="http://schemas.microsoft.com/office/drawing/2014/main" id="{E05FA462-15CA-4EA7-B341-784766437840}"/>
              </a:ext>
            </a:extLst>
          </p:cNvPr>
          <p:cNvPicPr>
            <a:picLocks noChangeAspect="1"/>
          </p:cNvPicPr>
          <p:nvPr/>
        </p:nvPicPr>
        <p:blipFill rotWithShape="1">
          <a:blip r:embed="rId4"/>
          <a:srcRect t="2828" r="60525" b="-2828"/>
          <a:stretch/>
        </p:blipFill>
        <p:spPr>
          <a:xfrm>
            <a:off x="0" y="6135509"/>
            <a:ext cx="3682767" cy="743513"/>
          </a:xfrm>
          <a:prstGeom prst="rect">
            <a:avLst/>
          </a:prstGeom>
        </p:spPr>
      </p:pic>
    </p:spTree>
    <p:extLst>
      <p:ext uri="{BB962C8B-B14F-4D97-AF65-F5344CB8AC3E}">
        <p14:creationId xmlns:p14="http://schemas.microsoft.com/office/powerpoint/2010/main" val="4170178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sschaefer\Downloads\7162-DG-0363.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flipH="1">
            <a:off x="0" y="-123825"/>
            <a:ext cx="12191998" cy="70061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218" y="-123825"/>
            <a:ext cx="12067564" cy="6981825"/>
          </a:xfrm>
          <a:prstGeom prst="rect">
            <a:avLst/>
          </a:prstGeom>
          <a:solidFill>
            <a:srgbClr val="3366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Slide Number Placeholder 2"/>
          <p:cNvSpPr>
            <a:spLocks noGrp="1"/>
          </p:cNvSpPr>
          <p:nvPr>
            <p:ph type="sldNum" sz="quarter" idx="12"/>
          </p:nvPr>
        </p:nvSpPr>
        <p:spPr>
          <a:xfrm>
            <a:off x="62218" y="6517153"/>
            <a:ext cx="2743200" cy="365125"/>
          </a:xfrm>
        </p:spPr>
        <p:txBody>
          <a:bodyPr/>
          <a:lstStyle/>
          <a:p>
            <a:pPr algn="l"/>
            <a:fld id="{9CFAF6C8-EEB0-4650-B33F-B34775895442}" type="slidenum">
              <a:rPr lang="en-US" b="1" smtClean="0">
                <a:solidFill>
                  <a:schemeClr val="bg1"/>
                </a:solidFill>
              </a:rPr>
              <a:pPr algn="l"/>
              <a:t>6</a:t>
            </a:fld>
            <a:endParaRPr lang="en-US" b="1" dirty="0">
              <a:solidFill>
                <a:schemeClr val="bg1"/>
              </a:solidFill>
            </a:endParaRPr>
          </a:p>
        </p:txBody>
      </p:sp>
      <p:pic>
        <p:nvPicPr>
          <p:cNvPr id="5" name="Picture 4">
            <a:extLst>
              <a:ext uri="{FF2B5EF4-FFF2-40B4-BE49-F238E27FC236}">
                <a16:creationId xmlns:a16="http://schemas.microsoft.com/office/drawing/2014/main" id="{3CACFE6A-84D2-4DB1-9C91-150EFFD1FF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588" y="-31455"/>
            <a:ext cx="10690412" cy="6906429"/>
          </a:xfrm>
          <a:prstGeom prst="rect">
            <a:avLst/>
          </a:prstGeom>
        </p:spPr>
      </p:pic>
    </p:spTree>
    <p:extLst>
      <p:ext uri="{BB962C8B-B14F-4D97-AF65-F5344CB8AC3E}">
        <p14:creationId xmlns:p14="http://schemas.microsoft.com/office/powerpoint/2010/main" val="348192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
            <a:ext cx="12192000" cy="688948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27437" y="0"/>
            <a:ext cx="5106414" cy="6653348"/>
          </a:xfrm>
          <a:prstGeom prst="rect">
            <a:avLst/>
          </a:prstGeom>
          <a:solidFill>
            <a:srgbClr val="336699">
              <a:alpha val="80000"/>
            </a:srgbClr>
          </a:solidFill>
          <a:ln cmpd="dbl">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27437" y="705177"/>
            <a:ext cx="4946468" cy="5447645"/>
          </a:xfrm>
          <a:prstGeom prst="rect">
            <a:avLst/>
          </a:prstGeom>
          <a:noFill/>
          <a:ln w="50800" cmpd="dbl">
            <a:noFill/>
          </a:ln>
        </p:spPr>
        <p:txBody>
          <a:bodyPr wrap="square" rtlCol="0">
            <a:spAutoFit/>
          </a:bodyPr>
          <a:lstStyle/>
          <a:p>
            <a:pPr algn="ctr"/>
            <a:r>
              <a:rPr lang="en-US" sz="3600" b="1" dirty="0">
                <a:solidFill>
                  <a:schemeClr val="bg1"/>
                </a:solidFill>
              </a:rPr>
              <a:t>Volunteer Changes</a:t>
            </a:r>
          </a:p>
          <a:p>
            <a:pPr algn="just"/>
            <a:endParaRPr lang="en-US" sz="1600" b="1" dirty="0">
              <a:solidFill>
                <a:schemeClr val="bg1"/>
              </a:solidFill>
            </a:endParaRPr>
          </a:p>
          <a:p>
            <a:pPr algn="ctr"/>
            <a:r>
              <a:rPr lang="en-US" sz="2400" dirty="0">
                <a:solidFill>
                  <a:schemeClr val="bg1"/>
                </a:solidFill>
              </a:rPr>
              <a:t>By consolidating Districts we plan to have fewer “chairs” and more committee members.  </a:t>
            </a:r>
          </a:p>
          <a:p>
            <a:pPr algn="ctr"/>
            <a:endParaRPr lang="en-US" sz="2400" dirty="0">
              <a:solidFill>
                <a:schemeClr val="bg1"/>
              </a:solidFill>
            </a:endParaRPr>
          </a:p>
          <a:p>
            <a:pPr algn="ctr"/>
            <a:r>
              <a:rPr lang="en-US" sz="2400" b="1" u="sng" dirty="0">
                <a:solidFill>
                  <a:schemeClr val="bg1"/>
                </a:solidFill>
              </a:rPr>
              <a:t>The District Chair</a:t>
            </a:r>
            <a:endParaRPr lang="en-US" sz="2400" dirty="0">
              <a:solidFill>
                <a:schemeClr val="bg1"/>
              </a:solidFill>
            </a:endParaRPr>
          </a:p>
          <a:p>
            <a:pPr algn="ctr"/>
            <a:endParaRPr lang="en-US" sz="2400" dirty="0">
              <a:solidFill>
                <a:schemeClr val="bg1"/>
              </a:solidFill>
            </a:endParaRPr>
          </a:p>
          <a:p>
            <a:pPr algn="ctr"/>
            <a:r>
              <a:rPr lang="en-US" sz="2400" b="1" u="sng" dirty="0">
                <a:solidFill>
                  <a:schemeClr val="bg1"/>
                </a:solidFill>
              </a:rPr>
              <a:t>The District Commissioner</a:t>
            </a:r>
            <a:endParaRPr lang="en-US" sz="2400" dirty="0">
              <a:solidFill>
                <a:schemeClr val="bg1"/>
              </a:solidFill>
            </a:endParaRPr>
          </a:p>
          <a:p>
            <a:pPr algn="ctr"/>
            <a:endParaRPr lang="en-US" sz="2400" dirty="0">
              <a:solidFill>
                <a:schemeClr val="bg1"/>
              </a:solidFill>
            </a:endParaRPr>
          </a:p>
          <a:p>
            <a:pPr algn="ctr"/>
            <a:r>
              <a:rPr lang="en-US" sz="2400" b="1" u="sng" dirty="0">
                <a:solidFill>
                  <a:schemeClr val="bg1"/>
                </a:solidFill>
              </a:rPr>
              <a:t>District Vice Chairs</a:t>
            </a:r>
          </a:p>
          <a:p>
            <a:endParaRPr lang="en-US" sz="1600" b="1" u="sng" dirty="0">
              <a:solidFill>
                <a:schemeClr val="bg1"/>
              </a:solidFill>
            </a:endParaRPr>
          </a:p>
          <a:p>
            <a:endParaRPr lang="en-US" sz="1600" dirty="0">
              <a:solidFill>
                <a:schemeClr val="bg1"/>
              </a:solidFill>
            </a:endParaRPr>
          </a:p>
          <a:p>
            <a:pPr algn="just"/>
            <a:endParaRPr lang="en-US" sz="1600" dirty="0">
              <a:solidFill>
                <a:schemeClr val="bg1"/>
              </a:solidFill>
            </a:endParaRPr>
          </a:p>
          <a:p>
            <a:pPr algn="just"/>
            <a:endParaRPr lang="en-US" sz="1600" dirty="0">
              <a:solidFill>
                <a:schemeClr val="bg1"/>
              </a:solidFill>
            </a:endParaRPr>
          </a:p>
          <a:p>
            <a:pPr algn="just"/>
            <a:endParaRPr lang="en-US" sz="1600" dirty="0">
              <a:solidFill>
                <a:schemeClr val="bg1"/>
              </a:solidFill>
            </a:endParaRPr>
          </a:p>
        </p:txBody>
      </p:sp>
      <p:pic>
        <p:nvPicPr>
          <p:cNvPr id="2" name="Picture 1">
            <a:extLst>
              <a:ext uri="{FF2B5EF4-FFF2-40B4-BE49-F238E27FC236}">
                <a16:creationId xmlns:a16="http://schemas.microsoft.com/office/drawing/2014/main" id="{9EECD1DB-0323-497C-B106-B5F438858584}"/>
              </a:ext>
            </a:extLst>
          </p:cNvPr>
          <p:cNvPicPr>
            <a:picLocks noChangeAspect="1"/>
          </p:cNvPicPr>
          <p:nvPr/>
        </p:nvPicPr>
        <p:blipFill rotWithShape="1">
          <a:blip r:embed="rId4"/>
          <a:srcRect r="60939"/>
          <a:stretch/>
        </p:blipFill>
        <p:spPr>
          <a:xfrm>
            <a:off x="8469765" y="6022594"/>
            <a:ext cx="3594798" cy="748320"/>
          </a:xfrm>
          <a:prstGeom prst="rect">
            <a:avLst/>
          </a:prstGeom>
        </p:spPr>
      </p:pic>
    </p:spTree>
    <p:extLst>
      <p:ext uri="{BB962C8B-B14F-4D97-AF65-F5344CB8AC3E}">
        <p14:creationId xmlns:p14="http://schemas.microsoft.com/office/powerpoint/2010/main" val="3439518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21021"/>
            <a:ext cx="12192000" cy="690309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171510" y="3050"/>
            <a:ext cx="4909859" cy="6879021"/>
          </a:xfrm>
          <a:prstGeom prst="rect">
            <a:avLst/>
          </a:prstGeom>
          <a:solidFill>
            <a:srgbClr val="336699">
              <a:alpha val="80000"/>
            </a:srgbClr>
          </a:solidFill>
          <a:ln cmpd="dbl">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7302339" y="0"/>
            <a:ext cx="4648200" cy="6924973"/>
          </a:xfrm>
          <a:prstGeom prst="rect">
            <a:avLst/>
          </a:prstGeom>
          <a:noFill/>
          <a:ln w="50800" cmpd="dbl">
            <a:noFill/>
          </a:ln>
        </p:spPr>
        <p:txBody>
          <a:bodyPr wrap="square" rtlCol="0">
            <a:spAutoFit/>
          </a:bodyPr>
          <a:lstStyle/>
          <a:p>
            <a:pPr algn="just"/>
            <a:r>
              <a:rPr lang="en-US" sz="3600" b="1" dirty="0">
                <a:solidFill>
                  <a:schemeClr val="bg1"/>
                </a:solidFill>
              </a:rPr>
              <a:t>Leveraging Technology</a:t>
            </a:r>
          </a:p>
          <a:p>
            <a:endParaRPr lang="en-US" sz="2400" b="1" dirty="0">
              <a:solidFill>
                <a:schemeClr val="bg1"/>
              </a:solidFill>
            </a:endParaRPr>
          </a:p>
          <a:p>
            <a:r>
              <a:rPr lang="en-US" sz="2400" b="1" dirty="0">
                <a:solidFill>
                  <a:schemeClr val="bg1"/>
                </a:solidFill>
              </a:rPr>
              <a:t>Online meeting rooms (one for each District) along with the software and hardware to use them in remote locations.</a:t>
            </a:r>
          </a:p>
          <a:p>
            <a:endParaRPr lang="en-US" sz="2400" b="1" dirty="0">
              <a:solidFill>
                <a:schemeClr val="bg1"/>
              </a:solidFill>
            </a:endParaRPr>
          </a:p>
          <a:p>
            <a:r>
              <a:rPr lang="en-US" sz="2400" b="1" dirty="0">
                <a:solidFill>
                  <a:schemeClr val="bg1"/>
                </a:solidFill>
              </a:rPr>
              <a:t>“Roundtable meetings” will be retired and replaced with a “Leader’s Forum.” A face to face training and fellowship opportunity that will be live-streamed.</a:t>
            </a:r>
          </a:p>
          <a:p>
            <a:endParaRPr lang="en-US" sz="2400" b="1" dirty="0">
              <a:solidFill>
                <a:schemeClr val="bg1"/>
              </a:solidFill>
            </a:endParaRPr>
          </a:p>
          <a:p>
            <a:r>
              <a:rPr lang="en-US" sz="2400" b="1" dirty="0">
                <a:solidFill>
                  <a:schemeClr val="bg1"/>
                </a:solidFill>
              </a:rPr>
              <a:t>Council Committee meetings and other Council meetings &amp; workshops will also be live-streamed. </a:t>
            </a:r>
            <a:endParaRPr lang="en-US" sz="2400" dirty="0">
              <a:solidFill>
                <a:schemeClr val="bg1"/>
              </a:solidFill>
            </a:endParaRPr>
          </a:p>
        </p:txBody>
      </p:sp>
      <p:pic>
        <p:nvPicPr>
          <p:cNvPr id="4" name="Picture 3">
            <a:extLst>
              <a:ext uri="{FF2B5EF4-FFF2-40B4-BE49-F238E27FC236}">
                <a16:creationId xmlns:a16="http://schemas.microsoft.com/office/drawing/2014/main" id="{E05FA462-15CA-4EA7-B341-784766437840}"/>
              </a:ext>
            </a:extLst>
          </p:cNvPr>
          <p:cNvPicPr>
            <a:picLocks noChangeAspect="1"/>
          </p:cNvPicPr>
          <p:nvPr/>
        </p:nvPicPr>
        <p:blipFill rotWithShape="1">
          <a:blip r:embed="rId4"/>
          <a:srcRect l="-1" t="3238" r="59087" b="-3238"/>
          <a:stretch/>
        </p:blipFill>
        <p:spPr>
          <a:xfrm>
            <a:off x="0" y="6138558"/>
            <a:ext cx="3816991" cy="743513"/>
          </a:xfrm>
          <a:prstGeom prst="rect">
            <a:avLst/>
          </a:prstGeom>
        </p:spPr>
      </p:pic>
    </p:spTree>
    <p:extLst>
      <p:ext uri="{BB962C8B-B14F-4D97-AF65-F5344CB8AC3E}">
        <p14:creationId xmlns:p14="http://schemas.microsoft.com/office/powerpoint/2010/main" val="1905594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7B72B07-CDEF-49BE-AB6F-C80CF635CA7C}"/>
              </a:ext>
            </a:extLst>
          </p:cNvPr>
          <p:cNvSpPr txBox="1"/>
          <p:nvPr/>
        </p:nvSpPr>
        <p:spPr>
          <a:xfrm>
            <a:off x="546351" y="433545"/>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600" b="1">
                <a:solidFill>
                  <a:srgbClr val="FFFFFF"/>
                </a:solidFill>
                <a:latin typeface="+mj-lt"/>
                <a:ea typeface="+mj-ea"/>
                <a:cs typeface="+mj-cs"/>
              </a:rPr>
              <a:t>TFC: Monthly Leader’s Forum Planning guide</a:t>
            </a:r>
          </a:p>
        </p:txBody>
      </p:sp>
      <p:cxnSp>
        <p:nvCxnSpPr>
          <p:cNvPr id="75" name="Straight Connector 7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 r="4329" b="2"/>
          <a:stretch/>
        </p:blipFill>
        <p:spPr>
          <a:xfrm>
            <a:off x="331567" y="2522329"/>
            <a:ext cx="5455917" cy="3806614"/>
          </a:xfrm>
          <a:prstGeom prst="rect">
            <a:avLst/>
          </a:prstGeom>
        </p:spPr>
      </p:pic>
      <p:cxnSp>
        <p:nvCxnSpPr>
          <p:cNvPr id="77" name="Straight Connector 7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4" name="Subtitle 2"/>
          <p:cNvSpPr txBox="1">
            <a:spLocks/>
          </p:cNvSpPr>
          <p:nvPr/>
        </p:nvSpPr>
        <p:spPr>
          <a:xfrm>
            <a:off x="2971800" y="1195996"/>
            <a:ext cx="7035716" cy="646331"/>
          </a:xfrm>
          <a:prstGeom prst="rect">
            <a:avLst/>
          </a:prstGeom>
        </p:spPr>
        <p:txBody>
          <a:bodyPr vert="horz" lIns="66563" tIns="33281" rIns="66563" bIns="33281"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806867">
              <a:spcBef>
                <a:spcPts val="882"/>
              </a:spcBef>
            </a:pPr>
            <a:endParaRPr lang="en-US" sz="1747" b="1" dirty="0">
              <a:solidFill>
                <a:prstClr val="black"/>
              </a:solidFill>
              <a:latin typeface="Calibri" panose="020F0502020204030204"/>
            </a:endParaRPr>
          </a:p>
        </p:txBody>
      </p:sp>
      <p:pic>
        <p:nvPicPr>
          <p:cNvPr id="10" name="Picture 9">
            <a:extLst>
              <a:ext uri="{FF2B5EF4-FFF2-40B4-BE49-F238E27FC236}">
                <a16:creationId xmlns:a16="http://schemas.microsoft.com/office/drawing/2014/main" id="{8171F1E1-99C4-445E-826B-774B45A4AB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608" y="5623822"/>
            <a:ext cx="853980" cy="853980"/>
          </a:xfrm>
          <a:prstGeom prst="rect">
            <a:avLst/>
          </a:prstGeom>
        </p:spPr>
      </p:pic>
      <p:pic>
        <p:nvPicPr>
          <p:cNvPr id="2" name="Picture 2" descr="image002">
            <a:extLst>
              <a:ext uri="{FF2B5EF4-FFF2-40B4-BE49-F238E27FC236}">
                <a16:creationId xmlns:a16="http://schemas.microsoft.com/office/drawing/2014/main" id="{39E79107-1578-45D0-8748-3A22C760A3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4628" y="2277801"/>
            <a:ext cx="5475806" cy="414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888880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2820</TotalTime>
  <Words>1995</Words>
  <Application>Microsoft Office PowerPoint</Application>
  <PresentationFormat>Widescreen</PresentationFormat>
  <Paragraphs>264</Paragraphs>
  <Slides>13</Slides>
  <Notes>13</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Clint Scharff</dc:creator>
  <cp:lastModifiedBy>Maria Feitlich</cp:lastModifiedBy>
  <cp:revision>24</cp:revision>
  <cp:lastPrinted>2019-05-02T22:19:22Z</cp:lastPrinted>
  <dcterms:created xsi:type="dcterms:W3CDTF">2019-05-01T14:38:14Z</dcterms:created>
  <dcterms:modified xsi:type="dcterms:W3CDTF">2019-07-10T16:03:37Z</dcterms:modified>
</cp:coreProperties>
</file>